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9" r:id="rId4"/>
    <p:sldId id="258" r:id="rId5"/>
    <p:sldId id="260" r:id="rId6"/>
    <p:sldId id="262" r:id="rId7"/>
    <p:sldId id="265" r:id="rId8"/>
    <p:sldId id="263" r:id="rId9"/>
    <p:sldId id="272" r:id="rId10"/>
    <p:sldId id="266" r:id="rId11"/>
    <p:sldId id="267" r:id="rId12"/>
    <p:sldId id="268" r:id="rId13"/>
    <p:sldId id="269" r:id="rId14"/>
    <p:sldId id="273" r:id="rId15"/>
    <p:sldId id="270" r:id="rId16"/>
    <p:sldId id="271" r:id="rId17"/>
    <p:sldId id="275" r:id="rId18"/>
  </p:sldIdLst>
  <p:sldSz cx="12192000" cy="6858000"/>
  <p:notesSz cx="6858000" cy="9144000"/>
  <p:embeddedFontLst>
    <p:embeddedFont>
      <p:font typeface="AR JULIAN" panose="020B0604020202020204" charset="0"/>
      <p:regular r:id="rId20"/>
    </p:embeddedFont>
    <p:embeddedFont>
      <p:font typeface="Calibri" panose="020F0502020204030204" pitchFamily="34" charset="0"/>
      <p:regular r:id="rId21"/>
      <p:bold r:id="rId22"/>
      <p:italic r:id="rId23"/>
      <p:boldItalic r:id="rId24"/>
    </p:embeddedFont>
    <p:embeddedFont>
      <p:font typeface="Garamond" panose="02020404030301010803" pitchFamily="18" charset="0"/>
      <p:regular r:id="rId25"/>
      <p:bold r:id="rId26"/>
      <p:italic r:id="rId27"/>
      <p:boldItalic r:id="rId28"/>
    </p:embeddedFont>
    <p:embeddedFont>
      <p:font typeface="Georgia" panose="02040502050405020303" pitchFamily="18" charset="0"/>
      <p:regular r:id="rId29"/>
      <p:bold r:id="rId30"/>
      <p:italic r:id="rId31"/>
      <p:boldItalic r:id="rId32"/>
    </p:embeddedFont>
    <p:embeddedFont>
      <p:font typeface="Poppins" panose="020B0604020202020204" charset="0"/>
      <p:regular r:id="rId33"/>
      <p:bold r:id="rId34"/>
      <p:italic r:id="rId35"/>
      <p:boldItalic r:id="rId36"/>
    </p:embeddedFont>
    <p:embeddedFont>
      <p:font typeface="Roboto"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jdd/aQ55gbwl475ZAI6k8hjGc0/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BB5B"/>
    <a:srgbClr val="9ACF8E"/>
    <a:srgbClr val="BB7265"/>
    <a:srgbClr val="BDC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DAD9D4-1BD7-4A21-BBFD-FB9FBCCDBD3B}" v="2" dt="2021-10-24T06:15:48.110"/>
  </p1510:revLst>
</p1510:revInfo>
</file>

<file path=ppt/tableStyles.xml><?xml version="1.0" encoding="utf-8"?>
<a:tblStyleLst xmlns:a="http://schemas.openxmlformats.org/drawingml/2006/main" def="{952338F0-2A07-4FF8-918D-5FD2CC6DB078}">
  <a:tblStyle styleId="{952338F0-2A07-4FF8-918D-5FD2CC6DB078}" styleName="Table_0">
    <a:wholeTbl>
      <a:tcTxStyle b="off" i="off">
        <a:font>
          <a:latin typeface="Garamond"/>
          <a:ea typeface="Garamond"/>
          <a:cs typeface="Garamond"/>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F9F2E8"/>
          </a:solidFill>
        </a:fill>
      </a:tcStyle>
    </a:wholeTbl>
    <a:band1H>
      <a:tcTxStyle b="off" i="off"/>
      <a:tcStyle>
        <a:tcBdr/>
        <a:fill>
          <a:solidFill>
            <a:srgbClr val="F2E4CD"/>
          </a:solidFill>
        </a:fill>
      </a:tcStyle>
    </a:band1H>
    <a:band2H>
      <a:tcTxStyle b="off" i="off"/>
      <a:tcStyle>
        <a:tcBdr/>
      </a:tcStyle>
    </a:band2H>
    <a:band1V>
      <a:tcTxStyle b="off" i="off"/>
      <a:tcStyle>
        <a:tcBdr/>
        <a:fill>
          <a:solidFill>
            <a:srgbClr val="F2E4CD"/>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F9F2E8"/>
          </a:solidFill>
        </a:fill>
      </a:tcStyle>
    </a:lastRow>
    <a:seCell>
      <a:tcTxStyle b="off" i="off"/>
      <a:tcStyle>
        <a:tcBdr/>
      </a:tcStyle>
    </a:seCell>
    <a:swCell>
      <a:tcTxStyle b="off" i="off"/>
      <a:tcStyle>
        <a:tcBdr/>
      </a:tcStyle>
    </a:swCell>
    <a:firstRow>
      <a:tcTxStyle b="on" i="off"/>
      <a:tcStyle>
        <a:tcBdr/>
        <a:fill>
          <a:solidFill>
            <a:srgbClr val="F9F2E8"/>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80" autoAdjust="0"/>
    <p:restoredTop sz="93923" autoAdjust="0"/>
  </p:normalViewPr>
  <p:slideViewPr>
    <p:cSldViewPr snapToGrid="0">
      <p:cViewPr varScale="1">
        <p:scale>
          <a:sx n="112" d="100"/>
          <a:sy n="112" d="100"/>
        </p:scale>
        <p:origin x="102"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50" Type="http://customschemas.google.com/relationships/presentationmetadata" Target="metadata"/><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0" Type="http://schemas.openxmlformats.org/officeDocument/2006/relationships/font" Target="fonts/font1.fntdata"/><Relationship Id="rId5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https://www.saveur.com/inventor-sugar-snap-pea/</a:t>
            </a:r>
          </a:p>
          <a:p>
            <a:pPr marL="0" lvl="0" indent="0" algn="l" rtl="0">
              <a:lnSpc>
                <a:spcPct val="100000"/>
              </a:lnSpc>
              <a:spcBef>
                <a:spcPts val="0"/>
              </a:spcBef>
              <a:spcAft>
                <a:spcPts val="0"/>
              </a:spcAft>
              <a:buSzPts val="1400"/>
              <a:buNone/>
            </a:pPr>
            <a:r>
              <a:rPr lang="en-US" dirty="0"/>
              <a:t>https://smartyplants.com.au/2012/09/sugar-snap-peas/</a:t>
            </a:r>
          </a:p>
          <a:p>
            <a:pPr marL="0" lvl="0" indent="0" algn="l" rtl="0">
              <a:lnSpc>
                <a:spcPct val="100000"/>
              </a:lnSpc>
              <a:spcBef>
                <a:spcPts val="0"/>
              </a:spcBef>
              <a:spcAft>
                <a:spcPts val="0"/>
              </a:spcAft>
              <a:buSzPts val="1400"/>
              <a:buNone/>
            </a:pPr>
            <a:r>
              <a:rPr lang="en-US" dirty="0"/>
              <a:t>https://harvestofthemonth.cdph.ca.gov/documents/Spring/Peas/Peas%20-%20Educator%27s%20Newsletter_Final.pdf</a:t>
            </a:r>
          </a:p>
          <a:p>
            <a:pPr marL="0" lvl="0" indent="0" algn="l" rtl="0">
              <a:lnSpc>
                <a:spcPct val="100000"/>
              </a:lnSpc>
              <a:spcBef>
                <a:spcPts val="0"/>
              </a:spcBef>
              <a:spcAft>
                <a:spcPts val="0"/>
              </a:spcAft>
              <a:buSzPts val="1400"/>
              <a:buNone/>
            </a:pPr>
            <a:r>
              <a:rPr lang="en-US" dirty="0"/>
              <a:t>https://www.britannica.com/plant/pea</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https://homeguides.sfgate.com/long-flower-picking-peas-58805.html</a:t>
            </a:r>
          </a:p>
          <a:p>
            <a:pPr marL="0" lvl="0" indent="0" algn="l" rtl="0">
              <a:lnSpc>
                <a:spcPct val="100000"/>
              </a:lnSpc>
              <a:spcBef>
                <a:spcPts val="0"/>
              </a:spcBef>
              <a:spcAft>
                <a:spcPts val="0"/>
              </a:spcAft>
              <a:buSzPts val="1400"/>
              <a:buNone/>
            </a:pPr>
            <a:r>
              <a:rPr lang="en-US" dirty="0"/>
              <a:t>https://www.specialtyproduce.com/produce/Pea_Tendrils_3990.php</a:t>
            </a:r>
          </a:p>
          <a:p>
            <a:pPr marL="0" lvl="0" indent="0" algn="l" rtl="0">
              <a:lnSpc>
                <a:spcPct val="100000"/>
              </a:lnSpc>
              <a:spcBef>
                <a:spcPts val="0"/>
              </a:spcBef>
              <a:spcAft>
                <a:spcPts val="0"/>
              </a:spcAft>
              <a:buSzPts val="1400"/>
              <a:buNone/>
            </a:pPr>
            <a:endParaRPr dirty="0"/>
          </a:p>
        </p:txBody>
      </p:sp>
      <p:sp>
        <p:nvSpPr>
          <p:cNvPr id="153" name="Google Shape;15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5" name="Google Shape;29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baseline="0" dirty="0">
                <a:solidFill>
                  <a:schemeClr val="dk1"/>
                </a:solidFill>
                <a:latin typeface="Calibri"/>
                <a:ea typeface="Calibri"/>
                <a:cs typeface="Calibri"/>
                <a:sym typeface="Calibri"/>
              </a:rPr>
              <a:t>Throughout much of the world, edible-pod peas are referred to as </a:t>
            </a:r>
            <a:r>
              <a:rPr lang="en-US" sz="1200" b="0" i="1" u="none" strike="noStrike" cap="none" baseline="0" dirty="0">
                <a:solidFill>
                  <a:schemeClr val="dk1"/>
                </a:solidFill>
                <a:latin typeface="Calibri"/>
                <a:ea typeface="Calibri"/>
                <a:cs typeface="Calibri"/>
                <a:sym typeface="Calibri"/>
              </a:rPr>
              <a:t>mange tout, </a:t>
            </a:r>
            <a:r>
              <a:rPr lang="en-US" sz="1200" b="0" i="0" u="none" strike="noStrike" cap="none" baseline="0" dirty="0">
                <a:solidFill>
                  <a:schemeClr val="dk1"/>
                </a:solidFill>
                <a:latin typeface="Calibri"/>
                <a:ea typeface="Calibri"/>
                <a:cs typeface="Calibri"/>
                <a:sym typeface="Calibri"/>
              </a:rPr>
              <a:t>a French term meaning “eat all.” They are also nicknamed </a:t>
            </a:r>
            <a:r>
              <a:rPr lang="en-US" sz="1200" b="0" i="1" u="none" strike="noStrike" cap="none" baseline="0" dirty="0">
                <a:solidFill>
                  <a:schemeClr val="dk1"/>
                </a:solidFill>
                <a:latin typeface="Calibri"/>
                <a:ea typeface="Calibri"/>
                <a:cs typeface="Calibri"/>
                <a:sym typeface="Calibri"/>
              </a:rPr>
              <a:t>snapping peas </a:t>
            </a:r>
            <a:r>
              <a:rPr lang="en-US" sz="1200" b="0" i="0" u="none" strike="noStrike" cap="none" baseline="0" dirty="0">
                <a:solidFill>
                  <a:schemeClr val="dk1"/>
                </a:solidFill>
                <a:latin typeface="Calibri"/>
                <a:ea typeface="Calibri"/>
                <a:cs typeface="Calibri"/>
                <a:sym typeface="Calibri"/>
              </a:rPr>
              <a:t>for how they can be “snapped” and eaten like green beans.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Botanically,</a:t>
            </a:r>
            <a:r>
              <a:rPr lang="en-US" baseline="0" dirty="0"/>
              <a:t> the pod is the fruit &amp; the peas are the seeds. </a:t>
            </a:r>
          </a:p>
          <a:p>
            <a:pPr marL="0" lvl="0" indent="0" algn="l" rtl="0">
              <a:lnSpc>
                <a:spcPct val="100000"/>
              </a:lnSpc>
              <a:spcBef>
                <a:spcPts val="0"/>
              </a:spcBef>
              <a:spcAft>
                <a:spcPts val="0"/>
              </a:spcAft>
              <a:buSzPts val="1400"/>
              <a:buNone/>
            </a:pPr>
            <a:endParaRPr lang="en-US" baseline="0" dirty="0"/>
          </a:p>
          <a:p>
            <a:pPr marL="0" lvl="0" indent="0" algn="l" rtl="0">
              <a:lnSpc>
                <a:spcPct val="100000"/>
              </a:lnSpc>
              <a:spcBef>
                <a:spcPts val="0"/>
              </a:spcBef>
              <a:spcAft>
                <a:spcPts val="0"/>
              </a:spcAft>
              <a:buSzPts val="1400"/>
              <a:buNone/>
            </a:pPr>
            <a:r>
              <a:rPr lang="en-US" baseline="0" dirty="0"/>
              <a:t>Although Sugar Snap Pea was born in our century, history has it that they were around years &amp; years ago but went extinct. Dr. brought them back to life. </a:t>
            </a:r>
            <a:endParaRPr dirty="0"/>
          </a:p>
        </p:txBody>
      </p:sp>
      <p:sp>
        <p:nvSpPr>
          <p:cNvPr id="307" name="Google Shape;30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Two Peas in a Pod!!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https://knowyourphrase.com/two-peas-in-a-pod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rgbClr val="262626"/>
                </a:solidFill>
                <a:latin typeface="Arial"/>
                <a:ea typeface="Arial"/>
                <a:cs typeface="Arial"/>
                <a:sym typeface="Arial"/>
              </a:rPr>
              <a:t>The phrase stems from the fact that two peas inside of a pod are nearly identical. </a:t>
            </a:r>
            <a:endParaRPr lang="en-US" sz="12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325" name="Google Shape;32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https://youtube/A9q6ccJ0DgE</a:t>
            </a:r>
            <a:endParaRPr dirty="0"/>
          </a:p>
        </p:txBody>
      </p:sp>
      <p:sp>
        <p:nvSpPr>
          <p:cNvPr id="340" name="Google Shape;34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https://www.youtube.com/watch?v=thrb1KwSD2Q</a:t>
            </a:r>
            <a:endParaRPr dirty="0"/>
          </a:p>
        </p:txBody>
      </p:sp>
      <p:sp>
        <p:nvSpPr>
          <p:cNvPr id="340" name="Google Shape;34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1577210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9" name="Google Shape;34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https://www.stilltasty.com/fooditems/index/17948</a:t>
            </a:r>
          </a:p>
          <a:p>
            <a:pPr marL="0" lvl="0" indent="0" algn="l" rtl="0">
              <a:lnSpc>
                <a:spcPct val="100000"/>
              </a:lnSpc>
              <a:spcBef>
                <a:spcPts val="0"/>
              </a:spcBef>
              <a:spcAft>
                <a:spcPts val="0"/>
              </a:spcAft>
              <a:buSzPts val="1400"/>
              <a:buNone/>
            </a:pPr>
            <a:r>
              <a:rPr lang="en-US" dirty="0"/>
              <a:t>https://extension.umn.edu/preserving-and-preparing/vegetable-blanching-directions-and-times-home-freezer-storage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https://nutritionknowhow.org/blog/c/peas-what-is-the-difference/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chemeClr val="dk1"/>
                </a:solidFill>
                <a:latin typeface="Calibri"/>
                <a:ea typeface="Calibri"/>
                <a:cs typeface="Calibri"/>
                <a:sym typeface="Calibri"/>
              </a:rPr>
              <a:t>https://www.theproducenerd.com/2017/09/how-sugar-snap-peas-are-harvested/</a:t>
            </a:r>
          </a:p>
          <a:p>
            <a:r>
              <a:rPr lang="en-US" sz="1200" b="0" i="0" dirty="0">
                <a:solidFill>
                  <a:schemeClr val="dk1"/>
                </a:solidFill>
                <a:latin typeface="Calibri"/>
                <a:ea typeface="Calibri"/>
                <a:cs typeface="Calibri"/>
                <a:sym typeface="Calibri"/>
              </a:rPr>
              <a:t>https://gregalder.com/yardposts/growing-peas-in-southern-california/</a:t>
            </a:r>
          </a:p>
          <a:p>
            <a:r>
              <a:rPr lang="en-US" sz="1200" b="0" i="0" dirty="0">
                <a:solidFill>
                  <a:schemeClr val="dk1"/>
                </a:solidFill>
                <a:latin typeface="Calibri"/>
                <a:ea typeface="Calibri"/>
                <a:cs typeface="Calibri"/>
                <a:sym typeface="Calibri"/>
              </a:rPr>
              <a:t>https://homeguides.sfgate.com/grow-bush-sugar-snaps-21046.html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chemeClr val="dk1"/>
                </a:solidFill>
                <a:latin typeface="Calibri"/>
                <a:ea typeface="Calibri"/>
                <a:cs typeface="Calibri"/>
                <a:sym typeface="Calibri"/>
              </a:rPr>
              <a:t>https://anrcatalog.ucanr.edu/pdf/7233.pdf</a:t>
            </a:r>
          </a:p>
          <a:p>
            <a:pPr marL="0" lvl="0" indent="0" algn="l" rtl="0">
              <a:lnSpc>
                <a:spcPct val="100000"/>
              </a:lnSpc>
              <a:spcBef>
                <a:spcPts val="0"/>
              </a:spcBef>
              <a:spcAft>
                <a:spcPts val="0"/>
              </a:spcAft>
              <a:buSzPts val="1400"/>
              <a:buNone/>
            </a:pPr>
            <a:r>
              <a:rPr lang="it-IT" dirty="0"/>
              <a:t>https://blog.thenibble.com/2018/04/07/tip-of-the-day-sugar-snap-peas-2/</a:t>
            </a:r>
          </a:p>
          <a:p>
            <a:pPr marL="0" lvl="0" indent="0" algn="l" rtl="0">
              <a:lnSpc>
                <a:spcPct val="100000"/>
              </a:lnSpc>
              <a:spcBef>
                <a:spcPts val="0"/>
              </a:spcBef>
              <a:spcAft>
                <a:spcPts val="0"/>
              </a:spcAft>
              <a:buSzPts val="1400"/>
              <a:buNone/>
            </a:pPr>
            <a:r>
              <a:rPr lang="it-IT" dirty="0"/>
              <a:t>Peas photo cred + info: https://nutritionknowhow.org/blog/c/peas-what-is-the-difference/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https://www.saveur.com/inventor-sugar-snap-pea/</a:t>
            </a:r>
          </a:p>
          <a:p>
            <a:pPr marL="0" lvl="0" indent="0" algn="l" rtl="0">
              <a:lnSpc>
                <a:spcPct val="100000"/>
              </a:lnSpc>
              <a:spcBef>
                <a:spcPts val="0"/>
              </a:spcBef>
              <a:spcAft>
                <a:spcPts val="0"/>
              </a:spcAft>
              <a:buSzPts val="1400"/>
              <a:buNone/>
            </a:pPr>
            <a:r>
              <a:rPr lang="en-US" dirty="0"/>
              <a:t>https://smartyplants.com.au/2012/09/sugar-snap-peas/</a:t>
            </a:r>
          </a:p>
          <a:p>
            <a:pPr marL="0" lvl="0" indent="0" algn="l" rtl="0">
              <a:lnSpc>
                <a:spcPct val="100000"/>
              </a:lnSpc>
              <a:spcBef>
                <a:spcPts val="0"/>
              </a:spcBef>
              <a:spcAft>
                <a:spcPts val="0"/>
              </a:spcAft>
              <a:buSzPts val="1400"/>
              <a:buNone/>
            </a:pPr>
            <a:r>
              <a:rPr lang="en-US" dirty="0"/>
              <a:t>https://harvestofthemonth.cdph.ca.gov/documents/Spring/Peas/Peas%20-%20Educator%27s%20Newsletter_Final.pdf</a:t>
            </a:r>
          </a:p>
          <a:p>
            <a:pPr marL="0" lvl="0" indent="0" algn="l" rtl="0">
              <a:lnSpc>
                <a:spcPct val="100000"/>
              </a:lnSpc>
              <a:spcBef>
                <a:spcPts val="0"/>
              </a:spcBef>
              <a:spcAft>
                <a:spcPts val="0"/>
              </a:spcAft>
              <a:buSzPts val="1400"/>
              <a:buNone/>
            </a:pPr>
            <a:r>
              <a:rPr lang="en-US" dirty="0"/>
              <a:t>https://www.britannica.com/plant/pea</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https://homeguides.sfgate.com/long-flower-picking-peas-58805.html</a:t>
            </a:r>
          </a:p>
          <a:p>
            <a:pPr marL="0" lvl="0" indent="0" algn="l" rtl="0">
              <a:lnSpc>
                <a:spcPct val="100000"/>
              </a:lnSpc>
              <a:spcBef>
                <a:spcPts val="0"/>
              </a:spcBef>
              <a:spcAft>
                <a:spcPts val="0"/>
              </a:spcAft>
              <a:buSzPts val="1400"/>
              <a:buNone/>
            </a:pPr>
            <a:r>
              <a:rPr lang="en-US" dirty="0"/>
              <a:t>https://www.specialtyproduce.com/produce/Pea_Tendrils_3990.php</a:t>
            </a:r>
          </a:p>
          <a:p>
            <a:pPr marL="0" lvl="0" indent="0" algn="l" rtl="0">
              <a:lnSpc>
                <a:spcPct val="100000"/>
              </a:lnSpc>
              <a:spcBef>
                <a:spcPts val="0"/>
              </a:spcBef>
              <a:spcAft>
                <a:spcPts val="0"/>
              </a:spcAft>
              <a:buSzPts val="1400"/>
              <a:buNone/>
            </a:pPr>
            <a:endParaRPr lang="it-IT" dirty="0"/>
          </a:p>
          <a:p>
            <a:pPr marL="0" lvl="0" indent="0" algn="l" rtl="0">
              <a:lnSpc>
                <a:spcPct val="100000"/>
              </a:lnSpc>
              <a:spcBef>
                <a:spcPts val="0"/>
              </a:spcBef>
              <a:spcAft>
                <a:spcPts val="0"/>
              </a:spcAft>
              <a:buSzPts val="1400"/>
              <a:buNone/>
            </a:pPr>
            <a:r>
              <a:rPr lang="it-IT" dirty="0"/>
              <a:t>http://www.eatmorepeas.com/ABUS.html</a:t>
            </a:r>
          </a:p>
          <a:p>
            <a:pPr marL="0" lvl="0" indent="0" algn="l" rtl="0">
              <a:lnSpc>
                <a:spcPct val="100000"/>
              </a:lnSpc>
              <a:spcBef>
                <a:spcPts val="0"/>
              </a:spcBef>
              <a:spcAft>
                <a:spcPts val="0"/>
              </a:spcAft>
              <a:buSzPts val="1400"/>
              <a:buNone/>
            </a:pPr>
            <a:r>
              <a:rPr lang="it-IT" dirty="0"/>
              <a:t>Photo cred + info: https://www.lamag.com/digestblog/meet-calvin-lamborn-the-inventor-of-the-sugar-snap-pea/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chemeClr val="dk1"/>
                </a:solidFill>
                <a:latin typeface="Calibri"/>
                <a:ea typeface="Calibri"/>
                <a:cs typeface="Calibri"/>
                <a:sym typeface="Calibri"/>
              </a:rPr>
              <a:t>https://seasonalfoodguide.org/veg/snap-peas/southern-california</a:t>
            </a:r>
            <a:endParaRPr lang="en-US" sz="1200" b="0" i="0" u="none" strike="noStrike" baseline="0"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https://knowyourphrase.com/two-peas-in-a-pod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https://healthyeating.sfgate.com/much-protein-serving-snap-peas-6886.html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https://health.clevelandclinic.org/do-i-need-to-worry-about-eating-complete-proteins/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r>
              <a:rPr lang="en-US" dirty="0"/>
              <a:t>Recipes &amp; pic credit links:</a:t>
            </a:r>
          </a:p>
          <a:p>
            <a:pPr marL="0" lvl="0" indent="0" algn="l" rtl="0">
              <a:lnSpc>
                <a:spcPct val="100000"/>
              </a:lnSpc>
              <a:spcBef>
                <a:spcPts val="0"/>
              </a:spcBef>
              <a:spcAft>
                <a:spcPts val="0"/>
              </a:spcAft>
              <a:buSzPts val="1400"/>
              <a:buNone/>
            </a:pPr>
            <a:r>
              <a:rPr lang="en-US" dirty="0"/>
              <a:t>https://www.bonappetit.com/recipe/hummus-with-sugar-snap-peas-and-basil</a:t>
            </a:r>
          </a:p>
          <a:p>
            <a:pPr marL="0" lvl="0" indent="0" algn="l" rtl="0">
              <a:lnSpc>
                <a:spcPct val="100000"/>
              </a:lnSpc>
              <a:spcBef>
                <a:spcPts val="0"/>
              </a:spcBef>
              <a:spcAft>
                <a:spcPts val="0"/>
              </a:spcAft>
              <a:buSzPts val="1400"/>
              <a:buNone/>
            </a:pPr>
            <a:r>
              <a:rPr lang="en-US" dirty="0"/>
              <a:t>https://www.superhealthykids.com/recipes/sugar-snaps-n-hummus/</a:t>
            </a:r>
          </a:p>
          <a:p>
            <a:pPr marL="0" lvl="0" indent="0" algn="l" rtl="0">
              <a:lnSpc>
                <a:spcPct val="100000"/>
              </a:lnSpc>
              <a:spcBef>
                <a:spcPts val="0"/>
              </a:spcBef>
              <a:spcAft>
                <a:spcPts val="0"/>
              </a:spcAft>
              <a:buSzPts val="1400"/>
              <a:buNone/>
            </a:pPr>
            <a:r>
              <a:rPr lang="en-US" dirty="0"/>
              <a:t>https://www.superhealthykids.com/recipes/sugar-snap-boats-bugs-and-butterflies/</a:t>
            </a:r>
          </a:p>
          <a:p>
            <a:pPr marL="0" lvl="0" indent="0" algn="l" rtl="0">
              <a:lnSpc>
                <a:spcPct val="100000"/>
              </a:lnSpc>
              <a:spcBef>
                <a:spcPts val="0"/>
              </a:spcBef>
              <a:spcAft>
                <a:spcPts val="0"/>
              </a:spcAft>
              <a:buSzPts val="1400"/>
              <a:buNone/>
            </a:pPr>
            <a:r>
              <a:rPr lang="en-US" dirty="0"/>
              <a:t>https://itsavegworldafterall.com/snap-pea-quinoa-salad/</a:t>
            </a:r>
          </a:p>
          <a:p>
            <a:pPr marL="0" lvl="0" indent="0" algn="l" rtl="0">
              <a:lnSpc>
                <a:spcPct val="100000"/>
              </a:lnSpc>
              <a:spcBef>
                <a:spcPts val="0"/>
              </a:spcBef>
              <a:spcAft>
                <a:spcPts val="0"/>
              </a:spcAft>
              <a:buSzPts val="1400"/>
              <a:buNone/>
            </a:pPr>
            <a:r>
              <a:rPr lang="en-US" dirty="0"/>
              <a:t>https://cookieandkate.com/sugar-snap-pea-and-carrot-soba-noodles/</a:t>
            </a:r>
          </a:p>
          <a:p>
            <a:pPr marL="0" lvl="0" indent="0" algn="l" rtl="0">
              <a:lnSpc>
                <a:spcPct val="100000"/>
              </a:lnSpc>
              <a:spcBef>
                <a:spcPts val="0"/>
              </a:spcBef>
              <a:spcAft>
                <a:spcPts val="0"/>
              </a:spcAft>
              <a:buSzPts val="1400"/>
              <a:buNone/>
            </a:pPr>
            <a:r>
              <a:rPr lang="en-US" dirty="0"/>
              <a:t>https://traditionallymodernfood.wordpress.com/2014/06/29/sugar-snap-peas-soup-2/</a:t>
            </a:r>
          </a:p>
          <a:p>
            <a:pPr marL="0" lvl="0" indent="0" algn="l" rtl="0">
              <a:lnSpc>
                <a:spcPct val="100000"/>
              </a:lnSpc>
              <a:spcBef>
                <a:spcPts val="0"/>
              </a:spcBef>
              <a:spcAft>
                <a:spcPts val="0"/>
              </a:spcAft>
              <a:buSzPts val="1400"/>
              <a:buNone/>
            </a:pPr>
            <a:r>
              <a:rPr lang="en-US" dirty="0"/>
              <a:t>https://www.americastestkitchen.com/recipes/12496-vegan-farro-salad-with-sugar-snap-peas-and-white-beans</a:t>
            </a:r>
          </a:p>
          <a:p>
            <a:pPr marL="0" lvl="0" indent="0" algn="l" rtl="0">
              <a:lnSpc>
                <a:spcPct val="100000"/>
              </a:lnSpc>
              <a:spcBef>
                <a:spcPts val="0"/>
              </a:spcBef>
              <a:spcAft>
                <a:spcPts val="0"/>
              </a:spcAft>
              <a:buSzPts val="1400"/>
              <a:buNone/>
            </a:pPr>
            <a:r>
              <a:rPr lang="en-US" dirty="0"/>
              <a:t>https://agriberry.com/szes-famous-sugar-snap-pea-stir-fry/</a:t>
            </a:r>
          </a:p>
          <a:p>
            <a:pPr marL="0" lvl="0" indent="0" algn="l" rtl="0">
              <a:lnSpc>
                <a:spcPct val="100000"/>
              </a:lnSpc>
              <a:spcBef>
                <a:spcPts val="0"/>
              </a:spcBef>
              <a:spcAft>
                <a:spcPts val="0"/>
              </a:spcAft>
              <a:buSzPts val="1400"/>
              <a:buNone/>
            </a:pPr>
            <a:r>
              <a:rPr lang="en-US" dirty="0"/>
              <a:t>https://en.christinesrecipes.com/2011/04/stir-fried-sugar-snap-peas-with-chicken.html</a:t>
            </a:r>
          </a:p>
          <a:p>
            <a:pPr marL="0" lvl="0" indent="0" algn="l" rtl="0">
              <a:lnSpc>
                <a:spcPct val="100000"/>
              </a:lnSpc>
              <a:spcBef>
                <a:spcPts val="0"/>
              </a:spcBef>
              <a:spcAft>
                <a:spcPts val="0"/>
              </a:spcAft>
              <a:buSzPts val="1400"/>
              <a:buNone/>
            </a:pPr>
            <a:r>
              <a:rPr lang="en-US" dirty="0"/>
              <a:t>https://www.mountainfeed.com/blogs/learn/129924615-fermented-snap-pea-recipe</a:t>
            </a:r>
          </a:p>
          <a:p>
            <a:pPr marL="0" lvl="0" indent="0" algn="l" rtl="0">
              <a:lnSpc>
                <a:spcPct val="100000"/>
              </a:lnSpc>
              <a:spcBef>
                <a:spcPts val="0"/>
              </a:spcBef>
              <a:spcAft>
                <a:spcPts val="0"/>
              </a:spcAft>
              <a:buSzPts val="1400"/>
              <a:buNone/>
            </a:pPr>
            <a:endParaRPr dirty="0"/>
          </a:p>
        </p:txBody>
      </p:sp>
      <p:sp>
        <p:nvSpPr>
          <p:cNvPr id="356" name="Google Shape;35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https://www.stilltasty.com/fooditems/index/17948</a:t>
            </a:r>
          </a:p>
          <a:p>
            <a:pPr marL="0" lvl="0" indent="0" algn="l" rtl="0">
              <a:lnSpc>
                <a:spcPct val="100000"/>
              </a:lnSpc>
              <a:spcBef>
                <a:spcPts val="0"/>
              </a:spcBef>
              <a:spcAft>
                <a:spcPts val="0"/>
              </a:spcAft>
              <a:buSzPts val="1400"/>
              <a:buNone/>
            </a:pPr>
            <a:r>
              <a:rPr lang="en-US" dirty="0"/>
              <a:t>https://extension.umn.edu/preserving-and-preparing/vegetable-blanching-directions-and-times-home-freezer-storage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https://nutritionknowhow.org/blog/c/peas-what-is-the-difference/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chemeClr val="dk1"/>
                </a:solidFill>
                <a:latin typeface="Calibri"/>
                <a:ea typeface="Calibri"/>
                <a:cs typeface="Calibri"/>
                <a:sym typeface="Calibri"/>
              </a:rPr>
              <a:t>https://www.theproducenerd.com/2017/09/how-sugar-snap-peas-are-harvested/</a:t>
            </a:r>
          </a:p>
          <a:p>
            <a:r>
              <a:rPr lang="en-US" sz="1200" b="0" i="0" dirty="0">
                <a:solidFill>
                  <a:schemeClr val="dk1"/>
                </a:solidFill>
                <a:latin typeface="Calibri"/>
                <a:ea typeface="Calibri"/>
                <a:cs typeface="Calibri"/>
                <a:sym typeface="Calibri"/>
              </a:rPr>
              <a:t>https://gregalder.com/yardposts/growing-peas-in-southern-california/</a:t>
            </a:r>
          </a:p>
          <a:p>
            <a:r>
              <a:rPr lang="en-US" sz="1200" b="0" i="0" dirty="0">
                <a:solidFill>
                  <a:schemeClr val="dk1"/>
                </a:solidFill>
                <a:latin typeface="Calibri"/>
                <a:ea typeface="Calibri"/>
                <a:cs typeface="Calibri"/>
                <a:sym typeface="Calibri"/>
              </a:rPr>
              <a:t>https://homeguides.sfgate.com/grow-bush-sugar-snaps-21046.html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chemeClr val="dk1"/>
                </a:solidFill>
                <a:latin typeface="Calibri"/>
                <a:ea typeface="Calibri"/>
                <a:cs typeface="Calibri"/>
                <a:sym typeface="Calibri"/>
              </a:rPr>
              <a:t>https://anrcatalog.ucanr.edu/pdf/7233.pdf</a:t>
            </a:r>
          </a:p>
          <a:p>
            <a:pPr marL="0" lvl="0" indent="0" algn="l" rtl="0">
              <a:lnSpc>
                <a:spcPct val="100000"/>
              </a:lnSpc>
              <a:spcBef>
                <a:spcPts val="0"/>
              </a:spcBef>
              <a:spcAft>
                <a:spcPts val="0"/>
              </a:spcAft>
              <a:buSzPts val="1400"/>
              <a:buNone/>
            </a:pPr>
            <a:r>
              <a:rPr lang="it-IT" dirty="0"/>
              <a:t>https://blog.thenibble.com/2018/04/07/tip-of-the-day-sugar-snap-peas-2/</a:t>
            </a:r>
          </a:p>
          <a:p>
            <a:pPr marL="0" lvl="0" indent="0" algn="l" rtl="0">
              <a:lnSpc>
                <a:spcPct val="100000"/>
              </a:lnSpc>
              <a:spcBef>
                <a:spcPts val="0"/>
              </a:spcBef>
              <a:spcAft>
                <a:spcPts val="0"/>
              </a:spcAft>
              <a:buSzPts val="1400"/>
              <a:buNone/>
            </a:pPr>
            <a:r>
              <a:rPr lang="it-IT" dirty="0"/>
              <a:t>Peas photo cred + info: https://nutritionknowhow.org/blog/c/peas-what-is-the-difference/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https://www.saveur.com/inventor-sugar-snap-pea/</a:t>
            </a:r>
          </a:p>
          <a:p>
            <a:pPr marL="0" lvl="0" indent="0" algn="l" rtl="0">
              <a:lnSpc>
                <a:spcPct val="100000"/>
              </a:lnSpc>
              <a:spcBef>
                <a:spcPts val="0"/>
              </a:spcBef>
              <a:spcAft>
                <a:spcPts val="0"/>
              </a:spcAft>
              <a:buSzPts val="1400"/>
              <a:buNone/>
            </a:pPr>
            <a:r>
              <a:rPr lang="en-US" dirty="0"/>
              <a:t>https://smartyplants.com.au/2012/09/sugar-snap-peas/</a:t>
            </a:r>
          </a:p>
          <a:p>
            <a:pPr marL="0" lvl="0" indent="0" algn="l" rtl="0">
              <a:lnSpc>
                <a:spcPct val="100000"/>
              </a:lnSpc>
              <a:spcBef>
                <a:spcPts val="0"/>
              </a:spcBef>
              <a:spcAft>
                <a:spcPts val="0"/>
              </a:spcAft>
              <a:buSzPts val="1400"/>
              <a:buNone/>
            </a:pPr>
            <a:r>
              <a:rPr lang="en-US" dirty="0"/>
              <a:t>https://harvestofthemonth.cdph.ca.gov/documents/Spring/Peas/Peas%20-%20Educator%27s%20Newsletter_Final.pdf</a:t>
            </a:r>
          </a:p>
          <a:p>
            <a:pPr marL="0" lvl="0" indent="0" algn="l" rtl="0">
              <a:lnSpc>
                <a:spcPct val="100000"/>
              </a:lnSpc>
              <a:spcBef>
                <a:spcPts val="0"/>
              </a:spcBef>
              <a:spcAft>
                <a:spcPts val="0"/>
              </a:spcAft>
              <a:buSzPts val="1400"/>
              <a:buNone/>
            </a:pPr>
            <a:r>
              <a:rPr lang="en-US" dirty="0"/>
              <a:t>https://www.britannica.com/plant/pea</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https://homeguides.sfgate.com/long-flower-picking-peas-58805.html</a:t>
            </a:r>
          </a:p>
          <a:p>
            <a:pPr marL="0" lvl="0" indent="0" algn="l" rtl="0">
              <a:lnSpc>
                <a:spcPct val="100000"/>
              </a:lnSpc>
              <a:spcBef>
                <a:spcPts val="0"/>
              </a:spcBef>
              <a:spcAft>
                <a:spcPts val="0"/>
              </a:spcAft>
              <a:buSzPts val="1400"/>
              <a:buNone/>
            </a:pPr>
            <a:r>
              <a:rPr lang="en-US" dirty="0"/>
              <a:t>https://www.specialtyproduce.com/produce/Pea_Tendrils_3990.php</a:t>
            </a:r>
          </a:p>
          <a:p>
            <a:pPr marL="0" lvl="0" indent="0" algn="l" rtl="0">
              <a:lnSpc>
                <a:spcPct val="100000"/>
              </a:lnSpc>
              <a:spcBef>
                <a:spcPts val="0"/>
              </a:spcBef>
              <a:spcAft>
                <a:spcPts val="0"/>
              </a:spcAft>
              <a:buSzPts val="1400"/>
              <a:buNone/>
            </a:pPr>
            <a:endParaRPr lang="it-IT" dirty="0"/>
          </a:p>
          <a:p>
            <a:pPr marL="0" lvl="0" indent="0" algn="l" rtl="0">
              <a:lnSpc>
                <a:spcPct val="100000"/>
              </a:lnSpc>
              <a:spcBef>
                <a:spcPts val="0"/>
              </a:spcBef>
              <a:spcAft>
                <a:spcPts val="0"/>
              </a:spcAft>
              <a:buSzPts val="1400"/>
              <a:buNone/>
            </a:pPr>
            <a:r>
              <a:rPr lang="it-IT" dirty="0"/>
              <a:t>http://www.eatmorepeas.com/ABUS.html</a:t>
            </a:r>
          </a:p>
          <a:p>
            <a:pPr marL="0" lvl="0" indent="0" algn="l" rtl="0">
              <a:lnSpc>
                <a:spcPct val="100000"/>
              </a:lnSpc>
              <a:spcBef>
                <a:spcPts val="0"/>
              </a:spcBef>
              <a:spcAft>
                <a:spcPts val="0"/>
              </a:spcAft>
              <a:buSzPts val="1400"/>
              <a:buNone/>
            </a:pPr>
            <a:r>
              <a:rPr lang="it-IT" dirty="0"/>
              <a:t>Photo cred + info: https://www.lamag.com/digestblog/meet-calvin-lamborn-the-inventor-of-the-sugar-snap-pea/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dirty="0">
                <a:solidFill>
                  <a:schemeClr val="dk1"/>
                </a:solidFill>
                <a:latin typeface="Calibri"/>
                <a:ea typeface="Calibri"/>
                <a:cs typeface="Calibri"/>
                <a:sym typeface="Calibri"/>
              </a:rPr>
              <a:t>https://seasonalfoodguide.org/veg/snap-peas/southern-california</a:t>
            </a:r>
            <a:endParaRPr lang="en-US" sz="1200" b="0" i="0" u="none" strike="noStrike" baseline="0"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https://knowyourphrase.com/two-peas-in-a-pod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https://healthyeating.sfgate.com/much-protein-serving-snap-peas-6886.html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https://health.clevelandclinic.org/do-i-need-to-worry-about-eating-complete-proteins/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SzPts val="1400"/>
              <a:buNone/>
            </a:pPr>
            <a:r>
              <a:rPr lang="en-US" dirty="0"/>
              <a:t>Recipes &amp; pic credit links:</a:t>
            </a:r>
          </a:p>
          <a:p>
            <a:pPr marL="0" lvl="0" indent="0" algn="l" rtl="0">
              <a:lnSpc>
                <a:spcPct val="100000"/>
              </a:lnSpc>
              <a:spcBef>
                <a:spcPts val="0"/>
              </a:spcBef>
              <a:spcAft>
                <a:spcPts val="0"/>
              </a:spcAft>
              <a:buSzPts val="1400"/>
              <a:buNone/>
            </a:pPr>
            <a:r>
              <a:rPr lang="en-US" dirty="0"/>
              <a:t>https://www.bonappetit.com/recipe/hummus-with-sugar-snap-peas-and-basil</a:t>
            </a:r>
          </a:p>
          <a:p>
            <a:pPr marL="0" lvl="0" indent="0" algn="l" rtl="0">
              <a:lnSpc>
                <a:spcPct val="100000"/>
              </a:lnSpc>
              <a:spcBef>
                <a:spcPts val="0"/>
              </a:spcBef>
              <a:spcAft>
                <a:spcPts val="0"/>
              </a:spcAft>
              <a:buSzPts val="1400"/>
              <a:buNone/>
            </a:pPr>
            <a:r>
              <a:rPr lang="en-US" dirty="0"/>
              <a:t>https://www.superhealthykids.com/recipes/sugar-snaps-n-hummus/</a:t>
            </a:r>
          </a:p>
          <a:p>
            <a:pPr marL="0" lvl="0" indent="0" algn="l" rtl="0">
              <a:lnSpc>
                <a:spcPct val="100000"/>
              </a:lnSpc>
              <a:spcBef>
                <a:spcPts val="0"/>
              </a:spcBef>
              <a:spcAft>
                <a:spcPts val="0"/>
              </a:spcAft>
              <a:buSzPts val="1400"/>
              <a:buNone/>
            </a:pPr>
            <a:r>
              <a:rPr lang="en-US" dirty="0"/>
              <a:t>https://www.superhealthykids.com/recipes/sugar-snap-boats-bugs-and-butterflies/</a:t>
            </a:r>
          </a:p>
          <a:p>
            <a:pPr marL="0" lvl="0" indent="0" algn="l" rtl="0">
              <a:lnSpc>
                <a:spcPct val="100000"/>
              </a:lnSpc>
              <a:spcBef>
                <a:spcPts val="0"/>
              </a:spcBef>
              <a:spcAft>
                <a:spcPts val="0"/>
              </a:spcAft>
              <a:buSzPts val="1400"/>
              <a:buNone/>
            </a:pPr>
            <a:r>
              <a:rPr lang="en-US" dirty="0"/>
              <a:t>https://itsavegworldafterall.com/snap-pea-quinoa-salad/</a:t>
            </a:r>
          </a:p>
          <a:p>
            <a:pPr marL="0" lvl="0" indent="0" algn="l" rtl="0">
              <a:lnSpc>
                <a:spcPct val="100000"/>
              </a:lnSpc>
              <a:spcBef>
                <a:spcPts val="0"/>
              </a:spcBef>
              <a:spcAft>
                <a:spcPts val="0"/>
              </a:spcAft>
              <a:buSzPts val="1400"/>
              <a:buNone/>
            </a:pPr>
            <a:r>
              <a:rPr lang="en-US" dirty="0"/>
              <a:t>https://cookieandkate.com/sugar-snap-pea-and-carrot-soba-noodles/</a:t>
            </a:r>
          </a:p>
          <a:p>
            <a:pPr marL="0" lvl="0" indent="0" algn="l" rtl="0">
              <a:lnSpc>
                <a:spcPct val="100000"/>
              </a:lnSpc>
              <a:spcBef>
                <a:spcPts val="0"/>
              </a:spcBef>
              <a:spcAft>
                <a:spcPts val="0"/>
              </a:spcAft>
              <a:buSzPts val="1400"/>
              <a:buNone/>
            </a:pPr>
            <a:r>
              <a:rPr lang="en-US" dirty="0"/>
              <a:t>https://traditionallymodernfood.wordpress.com/2014/06/29/sugar-snap-peas-soup-2/</a:t>
            </a:r>
          </a:p>
          <a:p>
            <a:pPr marL="0" lvl="0" indent="0" algn="l" rtl="0">
              <a:lnSpc>
                <a:spcPct val="100000"/>
              </a:lnSpc>
              <a:spcBef>
                <a:spcPts val="0"/>
              </a:spcBef>
              <a:spcAft>
                <a:spcPts val="0"/>
              </a:spcAft>
              <a:buSzPts val="1400"/>
              <a:buNone/>
            </a:pPr>
            <a:r>
              <a:rPr lang="en-US" dirty="0"/>
              <a:t>https://www.americastestkitchen.com/recipes/12496-vegan-farro-salad-with-sugar-snap-peas-and-white-beans</a:t>
            </a:r>
          </a:p>
          <a:p>
            <a:pPr marL="0" lvl="0" indent="0" algn="l" rtl="0">
              <a:lnSpc>
                <a:spcPct val="100000"/>
              </a:lnSpc>
              <a:spcBef>
                <a:spcPts val="0"/>
              </a:spcBef>
              <a:spcAft>
                <a:spcPts val="0"/>
              </a:spcAft>
              <a:buSzPts val="1400"/>
              <a:buNone/>
            </a:pPr>
            <a:r>
              <a:rPr lang="en-US" dirty="0"/>
              <a:t>https://agriberry.com/szes-famous-sugar-snap-pea-stir-fry/</a:t>
            </a:r>
          </a:p>
          <a:p>
            <a:pPr marL="0" lvl="0" indent="0" algn="l" rtl="0">
              <a:lnSpc>
                <a:spcPct val="100000"/>
              </a:lnSpc>
              <a:spcBef>
                <a:spcPts val="0"/>
              </a:spcBef>
              <a:spcAft>
                <a:spcPts val="0"/>
              </a:spcAft>
              <a:buSzPts val="1400"/>
              <a:buNone/>
            </a:pPr>
            <a:r>
              <a:rPr lang="en-US" dirty="0"/>
              <a:t>https://en.christinesrecipes.com/2011/04/stir-fried-sugar-snap-peas-with-chicken.html</a:t>
            </a:r>
          </a:p>
          <a:p>
            <a:pPr marL="0" lvl="0" indent="0" algn="l" rtl="0">
              <a:lnSpc>
                <a:spcPct val="100000"/>
              </a:lnSpc>
              <a:spcBef>
                <a:spcPts val="0"/>
              </a:spcBef>
              <a:spcAft>
                <a:spcPts val="0"/>
              </a:spcAft>
              <a:buSzPts val="1400"/>
              <a:buNone/>
            </a:pPr>
            <a:r>
              <a:rPr lang="en-US" dirty="0"/>
              <a:t>https://www.mountainfeed.com/blogs/learn/129924615-fermented-snap-pea-recipe</a:t>
            </a:r>
          </a:p>
          <a:p>
            <a:pPr marL="0" lvl="0" indent="0" algn="l" rtl="0">
              <a:lnSpc>
                <a:spcPct val="100000"/>
              </a:lnSpc>
              <a:spcBef>
                <a:spcPts val="0"/>
              </a:spcBef>
              <a:spcAft>
                <a:spcPts val="0"/>
              </a:spcAft>
              <a:buSzPts val="1400"/>
              <a:buNone/>
            </a:pPr>
            <a:endParaRPr dirty="0"/>
          </a:p>
        </p:txBody>
      </p:sp>
      <p:sp>
        <p:nvSpPr>
          <p:cNvPr id="356" name="Google Shape;35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3222824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https://www.saveur.com/inventor-sugar-snap-pea/</a:t>
            </a:r>
            <a:endParaRPr dirty="0"/>
          </a:p>
          <a:p>
            <a:pPr marL="0" marR="0" lvl="0" indent="0" algn="l" rtl="0">
              <a:lnSpc>
                <a:spcPct val="100000"/>
              </a:lnSpc>
              <a:spcBef>
                <a:spcPts val="0"/>
              </a:spcBef>
              <a:spcAft>
                <a:spcPts val="0"/>
              </a:spcAft>
              <a:buClr>
                <a:schemeClr val="dk1"/>
              </a:buClr>
              <a:buSzPts val="1200"/>
              <a:buFont typeface="Calibri"/>
              <a:buNone/>
            </a:pPr>
            <a:r>
              <a:rPr lang="en-US" u="sng" dirty="0"/>
              <a:t>Family</a:t>
            </a:r>
            <a:r>
              <a:rPr lang="en-US" dirty="0"/>
              <a:t>: collection of plants that share characteristics; Plants that flower and fruit in similar ways are considered to be part of the same family. </a:t>
            </a:r>
            <a:endParaRPr dirty="0"/>
          </a:p>
          <a:p>
            <a:pPr marL="0" marR="0" lvl="0" indent="0" algn="l" rtl="0">
              <a:lnSpc>
                <a:spcPct val="100000"/>
              </a:lnSpc>
              <a:spcBef>
                <a:spcPts val="0"/>
              </a:spcBef>
              <a:spcAft>
                <a:spcPts val="0"/>
              </a:spcAft>
              <a:buClr>
                <a:schemeClr val="dk1"/>
              </a:buClr>
              <a:buSzPts val="1200"/>
              <a:buFont typeface="Calibri"/>
              <a:buNone/>
            </a:pPr>
            <a:r>
              <a:rPr lang="en-US" u="sng" dirty="0"/>
              <a:t>Genus</a:t>
            </a:r>
            <a:r>
              <a:rPr lang="en-US" dirty="0"/>
              <a:t>: is the generic name, but not the species name. </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u="sng" dirty="0"/>
              <a:t>Botanica</a:t>
            </a:r>
            <a:r>
              <a:rPr lang="en-US" dirty="0"/>
              <a:t>l: the scientific name given to a particular plant species.</a:t>
            </a:r>
            <a:endParaRPr dirty="0"/>
          </a:p>
          <a:p>
            <a:pPr marL="0" marR="0" lvl="0" indent="0" algn="l" rtl="0">
              <a:lnSpc>
                <a:spcPct val="100000"/>
              </a:lnSpc>
              <a:spcBef>
                <a:spcPts val="0"/>
              </a:spcBef>
              <a:spcAft>
                <a:spcPts val="0"/>
              </a:spcAft>
              <a:buClr>
                <a:schemeClr val="dk1"/>
              </a:buClr>
              <a:buSzPts val="1200"/>
              <a:buFont typeface="Calibri"/>
              <a:buNone/>
            </a:pPr>
            <a:r>
              <a:rPr lang="en-US" u="sng" dirty="0"/>
              <a:t>Botany</a:t>
            </a:r>
            <a:r>
              <a:rPr lang="en-US" dirty="0"/>
              <a:t>: the scientific study of plants, including their physiology, structure, genetics, ecology, distribution, classification, and economic importance.</a:t>
            </a:r>
          </a:p>
          <a:p>
            <a:pPr marL="0" marR="0" lvl="0" indent="0" algn="l" rtl="0">
              <a:lnSpc>
                <a:spcPct val="100000"/>
              </a:lnSpc>
              <a:spcBef>
                <a:spcPts val="0"/>
              </a:spcBef>
              <a:spcAft>
                <a:spcPts val="0"/>
              </a:spcAft>
              <a:buClr>
                <a:schemeClr val="dk1"/>
              </a:buClr>
              <a:buSzPts val="1200"/>
              <a:buFont typeface="Calibri"/>
              <a:buNone/>
            </a:pPr>
            <a:r>
              <a:rPr lang="en-US" dirty="0"/>
              <a:t>Botanically, the pea pod is a fruit since it contains seeds which are the peas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Variety:</a:t>
            </a:r>
            <a:r>
              <a:rPr lang="en-US" baseline="0" dirty="0"/>
              <a:t> is ranked under the botanical/species name &amp; is a way to further classify the plant. </a:t>
            </a:r>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err="1">
                <a:solidFill>
                  <a:schemeClr val="dk1"/>
                </a:solidFill>
                <a:effectLst/>
                <a:latin typeface="Calibri"/>
                <a:ea typeface="Calibri"/>
                <a:cs typeface="Calibri"/>
                <a:sym typeface="Calibri"/>
              </a:rPr>
              <a:t>Pisum</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sativum</a:t>
            </a:r>
            <a:r>
              <a:rPr lang="en-US" sz="1200" b="1" i="0" u="none" strike="noStrike" cap="none" dirty="0">
                <a:solidFill>
                  <a:schemeClr val="dk1"/>
                </a:solidFill>
                <a:effectLst/>
                <a:latin typeface="Calibri"/>
                <a:ea typeface="Calibri"/>
                <a:cs typeface="Calibri"/>
                <a:sym typeface="Calibri"/>
              </a:rPr>
              <a:t> var. </a:t>
            </a:r>
            <a:r>
              <a:rPr lang="en-US" sz="1200" b="1" i="0" u="none" strike="noStrike" cap="none" dirty="0" err="1">
                <a:solidFill>
                  <a:schemeClr val="dk1"/>
                </a:solidFill>
                <a:effectLst/>
                <a:latin typeface="Calibri"/>
                <a:ea typeface="Calibri"/>
                <a:cs typeface="Calibri"/>
                <a:sym typeface="Calibri"/>
              </a:rPr>
              <a:t>marcrocarpon</a:t>
            </a:r>
            <a:r>
              <a:rPr lang="en-US" sz="1200" b="1"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rPr>
              <a:t>is the </a:t>
            </a:r>
            <a:r>
              <a:rPr lang="en-US" sz="1200" b="0" i="0" u="sng" strike="noStrike" cap="none" dirty="0">
                <a:solidFill>
                  <a:schemeClr val="dk1"/>
                </a:solidFill>
                <a:effectLst/>
                <a:latin typeface="Calibri"/>
                <a:ea typeface="Calibri"/>
                <a:cs typeface="Calibri"/>
                <a:sym typeface="Calibri"/>
              </a:rPr>
              <a:t>variety</a:t>
            </a:r>
            <a:r>
              <a:rPr lang="en-US" sz="1200" b="0" i="0" u="none" strike="noStrike" cap="none" dirty="0">
                <a:solidFill>
                  <a:schemeClr val="dk1"/>
                </a:solidFill>
                <a:effectLst/>
                <a:latin typeface="Calibri"/>
                <a:ea typeface="Calibri"/>
                <a:cs typeface="Calibri"/>
                <a:sym typeface="Calibri"/>
              </a:rPr>
              <a:t> name of Sugar Snap Peas</a:t>
            </a: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164" name="Google Shape;16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222222"/>
                </a:solidFill>
                <a:effectLst/>
                <a:latin typeface="Georgia" panose="02040502050405020303" pitchFamily="18" charset="0"/>
              </a:rPr>
              <a:t>Sugar snap peas (​</a:t>
            </a:r>
            <a:r>
              <a:rPr lang="en-US" b="0" i="1" dirty="0">
                <a:solidFill>
                  <a:srgbClr val="222222"/>
                </a:solidFill>
                <a:effectLst/>
                <a:latin typeface="Georgia" panose="02040502050405020303" pitchFamily="18" charset="0"/>
              </a:rPr>
              <a:t>Pisum sativum</a:t>
            </a:r>
            <a:r>
              <a:rPr lang="en-US" b="0" i="0" dirty="0">
                <a:solidFill>
                  <a:srgbClr val="222222"/>
                </a:solidFill>
                <a:effectLst/>
                <a:latin typeface="Georgia" panose="02040502050405020303" pitchFamily="18" charset="0"/>
              </a:rPr>
              <a:t>​ var. ​</a:t>
            </a:r>
            <a:r>
              <a:rPr lang="en-US" b="0" i="1" dirty="0">
                <a:solidFill>
                  <a:srgbClr val="222222"/>
                </a:solidFill>
                <a:effectLst/>
                <a:latin typeface="Georgia" panose="02040502050405020303" pitchFamily="18" charset="0"/>
              </a:rPr>
              <a:t>macrocarpon</a:t>
            </a:r>
            <a:r>
              <a:rPr lang="en-US" b="0" i="0" dirty="0">
                <a:solidFill>
                  <a:srgbClr val="222222"/>
                </a:solidFill>
                <a:effectLst/>
                <a:latin typeface="Georgia" panose="02040502050405020303" pitchFamily="18" charset="0"/>
              </a:rPr>
              <a:t>​) are cool season annual crops that grow best when temperatures are between 60 and 70 degrees Fahrenheit.</a:t>
            </a:r>
          </a:p>
          <a:p>
            <a:pPr marL="0" lvl="0" indent="0" algn="l" rtl="0">
              <a:lnSpc>
                <a:spcPct val="100000"/>
              </a:lnSpc>
              <a:spcBef>
                <a:spcPts val="0"/>
              </a:spcBef>
              <a:spcAft>
                <a:spcPts val="0"/>
              </a:spcAft>
              <a:buSzPts val="1400"/>
              <a:buNone/>
            </a:pPr>
            <a:endParaRPr lang="en-US" b="0" i="0" dirty="0">
              <a:solidFill>
                <a:srgbClr val="222222"/>
              </a:solidFill>
              <a:effectLst/>
              <a:latin typeface="Georgia" panose="02040502050405020303" pitchFamily="18" charset="0"/>
            </a:endParaRPr>
          </a:p>
          <a:p>
            <a:pPr marL="0" lvl="0" indent="0" algn="l" rtl="0">
              <a:lnSpc>
                <a:spcPct val="100000"/>
              </a:lnSpc>
              <a:spcBef>
                <a:spcPts val="0"/>
              </a:spcBef>
              <a:spcAft>
                <a:spcPts val="0"/>
              </a:spcAft>
              <a:buSzPts val="1400"/>
              <a:buNone/>
            </a:pPr>
            <a:r>
              <a:rPr lang="en-US" b="0" i="0" dirty="0">
                <a:solidFill>
                  <a:srgbClr val="222222"/>
                </a:solidFill>
                <a:effectLst/>
                <a:latin typeface="Georgia" panose="02040502050405020303" pitchFamily="18" charset="0"/>
              </a:rPr>
              <a:t>In mild, coastal areas, these crops can be grown from November to February or March. The blossoms are small in size and detail, but they produce sweet, delicious peas. Vining snap pea need a structure to climb on.</a:t>
            </a:r>
            <a:r>
              <a:rPr lang="en-US" b="0" i="0" baseline="0" dirty="0">
                <a:solidFill>
                  <a:srgbClr val="222222"/>
                </a:solidFill>
                <a:effectLst/>
                <a:latin typeface="Georgia" panose="02040502050405020303" pitchFamily="18" charset="0"/>
              </a:rPr>
              <a:t> </a:t>
            </a:r>
            <a:r>
              <a:rPr lang="en-US" b="0" i="0" dirty="0">
                <a:solidFill>
                  <a:srgbClr val="666666"/>
                </a:solidFill>
                <a:effectLst/>
                <a:latin typeface="Arial" panose="020B0604020202020204" pitchFamily="34" charset="0"/>
              </a:rPr>
              <a:t>Sugar snap peas grow on a vine that climbs up a fence or trellis.  The vine grows quickly, wrapping tendrils around the trellis as it climbs higher.  Small white flowers form on the vine and when these are pollinated, the pea pods begin to form.  Eventually the flowers drop off and the peas are soon mature enough to harvest.</a:t>
            </a:r>
            <a:br>
              <a:rPr lang="en-US" b="0" i="0" dirty="0">
                <a:solidFill>
                  <a:srgbClr val="222222"/>
                </a:solidFill>
                <a:effectLst/>
                <a:latin typeface="Arial" panose="020B0604020202020204" pitchFamily="34" charset="0"/>
              </a:rPr>
            </a:br>
            <a:endParaRPr dirty="0"/>
          </a:p>
        </p:txBody>
      </p:sp>
      <p:sp>
        <p:nvSpPr>
          <p:cNvPr id="189" name="Google Shape;18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https://blog.thenibble.com/2018/04/07/tip-of-the-day-sugar-snap-peas-2/</a:t>
            </a:r>
          </a:p>
          <a:p>
            <a:pPr marL="0" lvl="0" indent="0" algn="l" rtl="0">
              <a:lnSpc>
                <a:spcPct val="100000"/>
              </a:lnSpc>
              <a:spcBef>
                <a:spcPts val="0"/>
              </a:spcBef>
              <a:spcAft>
                <a:spcPts val="0"/>
              </a:spcAft>
              <a:buSzPts val="1400"/>
              <a:buNone/>
            </a:pPr>
            <a:r>
              <a:rPr lang="en-US" dirty="0"/>
              <a:t>Peas photo cred + info: https://nutritionknowhow.org/blog/c/peas-what-is-the-difference/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http://www.eatmorepeas.com/ABUS.html</a:t>
            </a:r>
            <a:endParaRPr dirty="0"/>
          </a:p>
          <a:p>
            <a:pPr marL="0" lvl="0" indent="0" algn="l" rtl="0">
              <a:lnSpc>
                <a:spcPct val="100000"/>
              </a:lnSpc>
              <a:spcBef>
                <a:spcPts val="0"/>
              </a:spcBef>
              <a:spcAft>
                <a:spcPts val="0"/>
              </a:spcAft>
              <a:buSzPts val="1400"/>
              <a:buNone/>
            </a:pPr>
            <a:r>
              <a:rPr lang="en-US" dirty="0"/>
              <a:t>Photo cred + info: https://www.lamag.com/digestblog/meet-calvin-lamborn-the-inventor-of-the-sugar-snap-pea/</a:t>
            </a:r>
            <a:endParaRPr dirty="0"/>
          </a:p>
        </p:txBody>
      </p:sp>
      <p:sp>
        <p:nvSpPr>
          <p:cNvPr id="178" name="Google Shape;17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dirty="0">
                <a:solidFill>
                  <a:schemeClr val="dk1"/>
                </a:solidFill>
                <a:latin typeface="Calibri"/>
                <a:ea typeface="Calibri"/>
                <a:cs typeface="Calibri"/>
                <a:sym typeface="Calibri"/>
              </a:rPr>
              <a:t>https://seasonalfoodguide.org/veg/snap-peas/southern-california</a:t>
            </a:r>
            <a:endParaRPr lang="en-US" sz="1200" b="0" i="0" u="none" strike="noStrike" baseline="0" dirty="0">
              <a:solidFill>
                <a:schemeClr val="dk1"/>
              </a:solidFill>
              <a:latin typeface="Calibri"/>
              <a:cs typeface="Calibri"/>
              <a:sym typeface="Calibri"/>
            </a:endParaRPr>
          </a:p>
          <a:p>
            <a:r>
              <a:rPr lang="en-US" sz="1200" b="0" i="0" u="none" strike="noStrike" baseline="0" dirty="0">
                <a:solidFill>
                  <a:schemeClr val="dk1"/>
                </a:solidFill>
                <a:latin typeface="Calibri"/>
                <a:cs typeface="Calibri"/>
                <a:sym typeface="Calibri"/>
              </a:rPr>
              <a:t>Harvest of the Month:</a:t>
            </a:r>
          </a:p>
          <a:p>
            <a:r>
              <a:rPr lang="en-US" sz="1200" b="1" i="0" u="none" strike="noStrike" baseline="0" dirty="0">
                <a:solidFill>
                  <a:schemeClr val="dk1"/>
                </a:solidFill>
                <a:latin typeface="Calibri"/>
                <a:cs typeface="Calibri"/>
                <a:sym typeface="Calibri"/>
              </a:rPr>
              <a:t>Homegrown Facts</a:t>
            </a:r>
          </a:p>
          <a:p>
            <a:r>
              <a:rPr lang="en-US" sz="1200" b="0" i="0" u="none" strike="noStrike" baseline="0" dirty="0">
                <a:solidFill>
                  <a:srgbClr val="000000"/>
                </a:solidFill>
                <a:latin typeface="Arial" panose="020B0604020202020204" pitchFamily="34" charset="0"/>
              </a:rPr>
              <a:t>Edible-pod peas are grown year-round in Santa Barbara and San Luis Obispo counties.</a:t>
            </a:r>
          </a:p>
          <a:p>
            <a:r>
              <a:rPr lang="en-US" sz="800" b="0" i="0" u="none" strike="noStrike" baseline="0" dirty="0">
                <a:solidFill>
                  <a:srgbClr val="000000"/>
                </a:solidFill>
                <a:latin typeface="Arial" panose="020B0604020202020204" pitchFamily="34" charset="0"/>
              </a:rPr>
              <a:t> </a:t>
            </a:r>
            <a:r>
              <a:rPr lang="en-US" sz="1200" b="0" i="0" u="none" strike="noStrike" baseline="0" dirty="0">
                <a:solidFill>
                  <a:srgbClr val="000000"/>
                </a:solidFill>
                <a:latin typeface="Arial" panose="020B0604020202020204" pitchFamily="34" charset="0"/>
              </a:rPr>
              <a:t>Santa Barbara, San Luis Obispo, Monterey, and Stanislaus counties are the top four producing counties in California, growing more than 80% of the state’s supply.</a:t>
            </a:r>
            <a:endParaRPr lang="en-US" sz="1200" b="0" i="0" u="none" strike="noStrike" baseline="0" dirty="0">
              <a:solidFill>
                <a:srgbClr val="000000"/>
              </a:solidFill>
              <a:latin typeface="Arial" panose="020B0604020202020204" pitchFamily="34" charset="0"/>
              <a:ea typeface="Calibri"/>
              <a:cs typeface="Calibri"/>
              <a:sym typeface="Calibri"/>
            </a:endParaRPr>
          </a:p>
          <a:p>
            <a:r>
              <a:rPr lang="en-US" sz="1200" b="1" i="0" u="none" strike="noStrike" cap="none" baseline="0" dirty="0">
                <a:solidFill>
                  <a:schemeClr val="dk1"/>
                </a:solidFill>
                <a:latin typeface="Calibri"/>
                <a:ea typeface="Calibri"/>
                <a:cs typeface="Calibri"/>
                <a:sym typeface="Calibri"/>
              </a:rPr>
              <a:t>Just the Facts</a:t>
            </a:r>
            <a:endParaRPr lang="en-US" sz="1200" b="0" i="0" u="none" strike="noStrike" cap="none" baseline="0" dirty="0">
              <a:solidFill>
                <a:schemeClr val="dk1"/>
              </a:solidFill>
              <a:latin typeface="Calibri"/>
              <a:ea typeface="Calibri"/>
              <a:cs typeface="Calibri"/>
              <a:sym typeface="Calibri"/>
            </a:endParaRPr>
          </a:p>
          <a:p>
            <a:r>
              <a:rPr lang="en-US" sz="1200" b="0" i="0" u="none" strike="noStrike" cap="none" baseline="0" dirty="0">
                <a:solidFill>
                  <a:schemeClr val="dk1"/>
                </a:solidFill>
                <a:latin typeface="Calibri"/>
                <a:ea typeface="Calibri"/>
                <a:cs typeface="Calibri"/>
                <a:sym typeface="Calibri"/>
              </a:rPr>
              <a:t>The sugar snap pea is actually a hybrid of green and snow peas. It was developed in 1979 to make an edible-pod variety with sweeter, full-sized peas.</a:t>
            </a:r>
          </a:p>
          <a:p>
            <a:r>
              <a:rPr lang="en-US" sz="1200" b="0" i="0" u="none" strike="noStrike" cap="none" baseline="0" dirty="0">
                <a:solidFill>
                  <a:schemeClr val="dk1"/>
                </a:solidFill>
                <a:latin typeface="Calibri"/>
                <a:ea typeface="Calibri"/>
                <a:cs typeface="Calibri"/>
                <a:sym typeface="Calibri"/>
              </a:rPr>
              <a:t>Edible-pod peas were specifically bred so that the pods’ fibers go in one direction, allowing them to be chewed.</a:t>
            </a:r>
          </a:p>
          <a:p>
            <a:r>
              <a:rPr lang="en-US" sz="1200" b="0" i="0" u="none" strike="noStrike" cap="none" baseline="0" dirty="0">
                <a:solidFill>
                  <a:schemeClr val="dk1"/>
                </a:solidFill>
                <a:latin typeface="Calibri"/>
                <a:ea typeface="Calibri"/>
                <a:cs typeface="Calibri"/>
                <a:sym typeface="Calibri"/>
              </a:rPr>
              <a:t>Today only 5% of all peas grown are sold fresh; over half are canned and most of the rest are frozen. </a:t>
            </a:r>
          </a:p>
          <a:p>
            <a:r>
              <a:rPr lang="en-US" sz="1200" b="0" i="0" dirty="0">
                <a:solidFill>
                  <a:schemeClr val="dk1"/>
                </a:solidFill>
                <a:latin typeface="Calibri"/>
                <a:ea typeface="Calibri"/>
                <a:cs typeface="Calibri"/>
                <a:sym typeface="Calibri"/>
              </a:rPr>
              <a:t>https://gregalder.com/yardposts/growing-peas-in-southern-california/</a:t>
            </a:r>
          </a:p>
          <a:p>
            <a:r>
              <a:rPr lang="en-US" sz="1200" b="0" i="0" dirty="0">
                <a:solidFill>
                  <a:schemeClr val="dk1"/>
                </a:solidFill>
                <a:latin typeface="Calibri"/>
                <a:ea typeface="Calibri"/>
                <a:cs typeface="Calibri"/>
                <a:sym typeface="Calibri"/>
              </a:rPr>
              <a:t>https://homeguides.sfgate.com/grow-bush-sugar-snaps-21046.html</a:t>
            </a:r>
          </a:p>
          <a:p>
            <a:r>
              <a:rPr lang="en-US" sz="1200" b="0" i="0" dirty="0">
                <a:solidFill>
                  <a:schemeClr val="dk1"/>
                </a:solidFill>
                <a:latin typeface="Calibri"/>
                <a:ea typeface="Calibri"/>
                <a:cs typeface="Calibri"/>
                <a:sym typeface="Calibri"/>
              </a:rPr>
              <a:t>They</a:t>
            </a:r>
            <a:r>
              <a:rPr lang="en-US" sz="1200" b="0" i="0" baseline="0" dirty="0">
                <a:solidFill>
                  <a:schemeClr val="dk1"/>
                </a:solidFill>
                <a:latin typeface="Calibri"/>
                <a:ea typeface="Calibri"/>
                <a:cs typeface="Calibri"/>
                <a:sym typeface="Calibri"/>
              </a:rPr>
              <a:t> are typically grown as a spring plant in cooler Norther California location. In wetter coastal regions with warm summers, they grow best in late winter but before the warm summer. Hence they are in season April to November in cooler locations but are in season January- May in southern CA</a:t>
            </a:r>
            <a:endParaRPr lang="en-US" sz="1200" b="0" i="0" dirty="0">
              <a:solidFill>
                <a:schemeClr val="dk1"/>
              </a:solidFill>
              <a:latin typeface="Calibri"/>
              <a:ea typeface="Calibri"/>
              <a:cs typeface="Calibri"/>
              <a:sym typeface="Calibri"/>
            </a:endParaRPr>
          </a:p>
          <a:p>
            <a:r>
              <a:rPr lang="en-US" sz="1200" b="0" i="0" dirty="0">
                <a:solidFill>
                  <a:schemeClr val="dk1"/>
                </a:solidFill>
                <a:latin typeface="Calibri"/>
                <a:ea typeface="Calibri"/>
                <a:cs typeface="Calibri"/>
                <a:sym typeface="Calibri"/>
              </a:rPr>
              <a:t>https://anrcatalog.ucanr.edu/pdf/7233.pdf</a:t>
            </a:r>
            <a:endParaRPr sz="1200" b="0" i="0" dirty="0">
              <a:solidFill>
                <a:schemeClr val="dk1"/>
              </a:solidFill>
              <a:latin typeface="Calibri"/>
              <a:ea typeface="Calibri"/>
              <a:cs typeface="Calibri"/>
              <a:sym typeface="Calibri"/>
            </a:endParaRPr>
          </a:p>
        </p:txBody>
      </p:sp>
      <p:sp>
        <p:nvSpPr>
          <p:cNvPr id="199" name="Google Shape;19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dirty="0">
                <a:solidFill>
                  <a:schemeClr val="dk1"/>
                </a:solidFill>
                <a:latin typeface="Calibri"/>
                <a:ea typeface="Calibri"/>
                <a:cs typeface="Calibri"/>
                <a:sym typeface="Calibri"/>
              </a:rPr>
              <a:t>https://www.theproducenerd.com/2017/09/how-sugar-snap-peas-are-harvested/</a:t>
            </a:r>
            <a:endParaRPr sz="1200" b="0" i="0" dirty="0">
              <a:solidFill>
                <a:schemeClr val="dk1"/>
              </a:solidFill>
              <a:latin typeface="Calibri"/>
              <a:ea typeface="Calibri"/>
              <a:cs typeface="Calibri"/>
              <a:sym typeface="Calibri"/>
            </a:endParaRPr>
          </a:p>
        </p:txBody>
      </p:sp>
      <p:sp>
        <p:nvSpPr>
          <p:cNvPr id="224" name="Google Shape;22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https://nutritionknowhow.org/blog/c/peas-what-is-the-difference/</a:t>
            </a:r>
            <a:endParaRPr dirty="0"/>
          </a:p>
        </p:txBody>
      </p:sp>
      <p:sp>
        <p:nvSpPr>
          <p:cNvPr id="281" name="Google Shape;2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https://www.stilltasty.com/fooditems/index/17948</a:t>
            </a:r>
          </a:p>
          <a:p>
            <a:pPr marL="0" lvl="0" indent="0" algn="l" rtl="0">
              <a:lnSpc>
                <a:spcPct val="100000"/>
              </a:lnSpc>
              <a:spcBef>
                <a:spcPts val="0"/>
              </a:spcBef>
              <a:spcAft>
                <a:spcPts val="0"/>
              </a:spcAft>
              <a:buSzPts val="1400"/>
              <a:buNone/>
            </a:pPr>
            <a:r>
              <a:rPr lang="en-US" dirty="0"/>
              <a:t>https://extension.umn.edu/preserving-and-preparing/vegetable-blanching-directions-and-times-home-freezer-storage</a:t>
            </a:r>
          </a:p>
          <a:p>
            <a:pPr marL="0" lvl="0" indent="0" algn="l" rtl="0">
              <a:lnSpc>
                <a:spcPct val="100000"/>
              </a:lnSpc>
              <a:spcBef>
                <a:spcPts val="0"/>
              </a:spcBef>
              <a:spcAft>
                <a:spcPts val="0"/>
              </a:spcAft>
              <a:buSzPts val="1400"/>
              <a:buNone/>
            </a:pPr>
            <a:r>
              <a:rPr lang="en-US" b="1" dirty="0"/>
              <a:t>Discuss</a:t>
            </a:r>
            <a:r>
              <a:rPr lang="en-US" b="1" baseline="0" dirty="0"/>
              <a:t> blanching by connecting science with cooking. </a:t>
            </a:r>
          </a:p>
          <a:p>
            <a:pPr marL="0" lvl="0" indent="0" algn="l" rtl="0">
              <a:lnSpc>
                <a:spcPct val="100000"/>
              </a:lnSpc>
              <a:spcBef>
                <a:spcPts val="0"/>
              </a:spcBef>
              <a:spcAft>
                <a:spcPts val="0"/>
              </a:spcAft>
              <a:buSzPts val="1400"/>
              <a:buNone/>
            </a:pPr>
            <a:endParaRPr lang="en-US" b="1" baseline="0" dirty="0"/>
          </a:p>
          <a:p>
            <a:pPr marL="0" lvl="0" indent="0" algn="l" rtl="0">
              <a:lnSpc>
                <a:spcPct val="100000"/>
              </a:lnSpc>
              <a:spcBef>
                <a:spcPts val="0"/>
              </a:spcBef>
              <a:spcAft>
                <a:spcPts val="0"/>
              </a:spcAft>
              <a:buSzPts val="1400"/>
              <a:buNone/>
            </a:pPr>
            <a:r>
              <a:rPr lang="en-US" b="1" baseline="0" dirty="0"/>
              <a:t>Nutrients </a:t>
            </a:r>
            <a:r>
              <a:rPr lang="en-US" b="0" baseline="0" dirty="0"/>
              <a:t>are</a:t>
            </a:r>
            <a:r>
              <a:rPr lang="en-US" b="1" baseline="0" dirty="0"/>
              <a:t> </a:t>
            </a:r>
            <a:r>
              <a:rPr lang="en-US" b="0" baseline="0" dirty="0"/>
              <a:t>vitamins &amp; minerals that help our body function.</a:t>
            </a:r>
          </a:p>
        </p:txBody>
      </p:sp>
      <p:sp>
        <p:nvSpPr>
          <p:cNvPr id="249" name="Google Shape;24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https://health.clevelandclinic.org/do-i-need-to-worry-about-eating-complete-proteins/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0" i="0" dirty="0">
                <a:solidFill>
                  <a:srgbClr val="4D5156"/>
                </a:solidFill>
                <a:effectLst/>
                <a:latin typeface="Roboto" panose="02000000000000000000" pitchFamily="2" charset="0"/>
              </a:rPr>
              <a:t>A food is considered a </a:t>
            </a:r>
            <a:r>
              <a:rPr lang="en-US" b="1" i="0" dirty="0">
                <a:solidFill>
                  <a:srgbClr val="5F6368"/>
                </a:solidFill>
                <a:effectLst/>
                <a:latin typeface="Roboto" panose="02000000000000000000" pitchFamily="2" charset="0"/>
              </a:rPr>
              <a:t>complete protein</a:t>
            </a:r>
            <a:r>
              <a:rPr lang="en-US" b="0" i="0" dirty="0">
                <a:solidFill>
                  <a:srgbClr val="4D5156"/>
                </a:solidFill>
                <a:effectLst/>
                <a:latin typeface="Roboto" panose="02000000000000000000" pitchFamily="2" charset="0"/>
              </a:rPr>
              <a:t> when it contains the nine essential amino acids that our body cannot produce on its own.</a:t>
            </a:r>
          </a:p>
          <a:p>
            <a:pPr marL="0" lvl="0" indent="0" algn="l" rtl="0">
              <a:lnSpc>
                <a:spcPct val="100000"/>
              </a:lnSpc>
              <a:spcBef>
                <a:spcPts val="0"/>
              </a:spcBef>
              <a:spcAft>
                <a:spcPts val="0"/>
              </a:spcAft>
              <a:buSzPts val="1400"/>
              <a:buNone/>
            </a:pPr>
            <a:endParaRPr lang="en-US" b="0" i="0" dirty="0">
              <a:solidFill>
                <a:srgbClr val="4D5156"/>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https://healthyeating.sfgate.com/much-protein-serving-snap-peas-6886.html</a:t>
            </a:r>
          </a:p>
          <a:p>
            <a:pPr marL="0" lvl="0" indent="0" algn="l" rtl="0">
              <a:lnSpc>
                <a:spcPct val="100000"/>
              </a:lnSpc>
              <a:spcBef>
                <a:spcPts val="0"/>
              </a:spcBef>
              <a:spcAft>
                <a:spcPts val="0"/>
              </a:spcAft>
              <a:buSzPts val="1400"/>
              <a:buNone/>
            </a:pPr>
            <a:endParaRPr lang="en-US" b="0" i="0" dirty="0">
              <a:solidFill>
                <a:srgbClr val="4D5156"/>
              </a:solidFill>
              <a:effectLst/>
              <a:latin typeface="Roboto" panose="02000000000000000000" pitchFamily="2" charset="0"/>
            </a:endParaRPr>
          </a:p>
          <a:p>
            <a:pPr marL="0" lvl="0" indent="0" algn="l" rtl="0">
              <a:lnSpc>
                <a:spcPct val="100000"/>
              </a:lnSpc>
              <a:spcBef>
                <a:spcPts val="0"/>
              </a:spcBef>
              <a:spcAft>
                <a:spcPts val="0"/>
              </a:spcAft>
              <a:buSzPts val="1400"/>
              <a:buNone/>
            </a:pPr>
            <a:r>
              <a:rPr lang="en-US" b="0" i="0" dirty="0">
                <a:solidFill>
                  <a:srgbClr val="222222"/>
                </a:solidFill>
                <a:effectLst/>
                <a:latin typeface="Georgia" panose="02040502050405020303" pitchFamily="18" charset="0"/>
              </a:rPr>
              <a:t>Although snap peas contribute to your overall protein intake, their protein isn't complete. This means that they don't have all of the essential amino acids your body has to have in order to function. Meat, fish, seafood, dairy and eggs are complete protein sources, since they have all of the essential amino acids in one </a:t>
            </a:r>
            <a:r>
              <a:rPr lang="en-US" b="0" i="0" dirty="0" err="1">
                <a:solidFill>
                  <a:srgbClr val="222222"/>
                </a:solidFill>
                <a:effectLst/>
                <a:latin typeface="Georgia" panose="02040502050405020303" pitchFamily="18" charset="0"/>
              </a:rPr>
              <a:t>sourceincomplete</a:t>
            </a:r>
            <a:r>
              <a:rPr lang="en-US" b="0" i="0" dirty="0">
                <a:solidFill>
                  <a:srgbClr val="222222"/>
                </a:solidFill>
                <a:effectLst/>
                <a:latin typeface="Georgia" panose="02040502050405020303" pitchFamily="18" charset="0"/>
              </a:rPr>
              <a:t>. While you can easily get all of the essential amino acids you need strictly from plant proteins, you'll have to fill your diet with a variety of different types throughout the day. For example, enjoying a side of brown rice with sauteed snap peas helps your body get all of the essential amino acids, all on one plate.</a:t>
            </a:r>
          </a:p>
          <a:p>
            <a:pPr marL="0" lvl="0" indent="0" algn="l" rtl="0">
              <a:lnSpc>
                <a:spcPct val="100000"/>
              </a:lnSpc>
              <a:spcBef>
                <a:spcPts val="0"/>
              </a:spcBef>
              <a:spcAft>
                <a:spcPts val="0"/>
              </a:spcAft>
              <a:buSzPts val="1400"/>
              <a:buNone/>
            </a:pPr>
            <a:endParaRPr lang="en-US" b="0" i="0" dirty="0">
              <a:solidFill>
                <a:srgbClr val="222222"/>
              </a:solidFill>
              <a:effectLst/>
              <a:latin typeface="Georgia" panose="02040502050405020303" pitchFamily="18" charset="0"/>
            </a:endParaRPr>
          </a:p>
          <a:p>
            <a:pPr marL="0" lvl="0" indent="0" algn="l" rtl="0">
              <a:lnSpc>
                <a:spcPct val="100000"/>
              </a:lnSpc>
              <a:spcBef>
                <a:spcPts val="0"/>
              </a:spcBef>
              <a:spcAft>
                <a:spcPts val="0"/>
              </a:spcAft>
              <a:buSzPts val="1400"/>
              <a:buNone/>
            </a:pPr>
            <a:r>
              <a:rPr lang="en-US" b="1" i="0" dirty="0">
                <a:solidFill>
                  <a:srgbClr val="222222"/>
                </a:solidFill>
                <a:effectLst/>
                <a:latin typeface="Georgia" panose="02040502050405020303" pitchFamily="18" charset="0"/>
              </a:rPr>
              <a:t>Nutrient-dense</a:t>
            </a:r>
            <a:r>
              <a:rPr lang="en-US" b="0" i="0" dirty="0">
                <a:solidFill>
                  <a:srgbClr val="222222"/>
                </a:solidFill>
                <a:effectLst/>
                <a:latin typeface="Georgia" panose="02040502050405020303" pitchFamily="18" charset="0"/>
              </a:rPr>
              <a:t>: packed with nutrients! / Full of nutrients!</a:t>
            </a:r>
          </a:p>
          <a:p>
            <a:pPr marL="0" lvl="0" indent="0" algn="l" rtl="0">
              <a:lnSpc>
                <a:spcPct val="100000"/>
              </a:lnSpc>
              <a:spcBef>
                <a:spcPts val="0"/>
              </a:spcBef>
              <a:spcAft>
                <a:spcPts val="0"/>
              </a:spcAft>
              <a:buSzPts val="1400"/>
              <a:buNone/>
            </a:pPr>
            <a:r>
              <a:rPr lang="en-US" b="0" i="0" dirty="0">
                <a:solidFill>
                  <a:srgbClr val="222222"/>
                </a:solidFill>
                <a:effectLst/>
                <a:latin typeface="Georgia" panose="02040502050405020303" pitchFamily="18" charset="0"/>
              </a:rPr>
              <a:t>Overcooking may cause lose of nutrients. </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Recipes &amp; pic credit links:</a:t>
            </a:r>
          </a:p>
          <a:p>
            <a:pPr marL="0" lvl="0" indent="0" algn="l" rtl="0">
              <a:lnSpc>
                <a:spcPct val="100000"/>
              </a:lnSpc>
              <a:spcBef>
                <a:spcPts val="0"/>
              </a:spcBef>
              <a:spcAft>
                <a:spcPts val="0"/>
              </a:spcAft>
              <a:buSzPts val="1400"/>
              <a:buNone/>
            </a:pPr>
            <a:r>
              <a:rPr lang="en-US" dirty="0"/>
              <a:t>https://www.bonappetit.com/recipe/hummus-with-sugar-snap-peas-and-basil</a:t>
            </a:r>
          </a:p>
          <a:p>
            <a:pPr marL="0" lvl="0" indent="0" algn="l" rtl="0">
              <a:lnSpc>
                <a:spcPct val="100000"/>
              </a:lnSpc>
              <a:spcBef>
                <a:spcPts val="0"/>
              </a:spcBef>
              <a:spcAft>
                <a:spcPts val="0"/>
              </a:spcAft>
              <a:buSzPts val="1400"/>
              <a:buNone/>
            </a:pPr>
            <a:r>
              <a:rPr lang="en-US" dirty="0"/>
              <a:t>https://www.superhealthykids.com/recipes/sugar-snaps-n-hummus/</a:t>
            </a:r>
          </a:p>
          <a:p>
            <a:pPr marL="0" lvl="0" indent="0" algn="l" rtl="0">
              <a:lnSpc>
                <a:spcPct val="100000"/>
              </a:lnSpc>
              <a:spcBef>
                <a:spcPts val="0"/>
              </a:spcBef>
              <a:spcAft>
                <a:spcPts val="0"/>
              </a:spcAft>
              <a:buSzPts val="1400"/>
              <a:buNone/>
            </a:pPr>
            <a:r>
              <a:rPr lang="en-US" dirty="0"/>
              <a:t>https://www.superhealthykids.com/recipes/sugar-snap-boats-bugs-and-butterflies/</a:t>
            </a:r>
          </a:p>
          <a:p>
            <a:pPr marL="0" lvl="0" indent="0" algn="l" rtl="0">
              <a:lnSpc>
                <a:spcPct val="100000"/>
              </a:lnSpc>
              <a:spcBef>
                <a:spcPts val="0"/>
              </a:spcBef>
              <a:spcAft>
                <a:spcPts val="0"/>
              </a:spcAft>
              <a:buSzPts val="1400"/>
              <a:buNone/>
            </a:pPr>
            <a:r>
              <a:rPr lang="en-US" dirty="0"/>
              <a:t>https://itsavegworldafterall.com/snap-pea-quinoa-salad/</a:t>
            </a:r>
          </a:p>
          <a:p>
            <a:pPr marL="0" lvl="0" indent="0" algn="l" rtl="0">
              <a:lnSpc>
                <a:spcPct val="100000"/>
              </a:lnSpc>
              <a:spcBef>
                <a:spcPts val="0"/>
              </a:spcBef>
              <a:spcAft>
                <a:spcPts val="0"/>
              </a:spcAft>
              <a:buSzPts val="1400"/>
              <a:buNone/>
            </a:pPr>
            <a:r>
              <a:rPr lang="en-US" dirty="0"/>
              <a:t>https://cookieandkate.com/sugar-snap-pea-and-carrot-soba-noodles/</a:t>
            </a:r>
          </a:p>
          <a:p>
            <a:pPr marL="0" lvl="0" indent="0" algn="l" rtl="0">
              <a:lnSpc>
                <a:spcPct val="100000"/>
              </a:lnSpc>
              <a:spcBef>
                <a:spcPts val="0"/>
              </a:spcBef>
              <a:spcAft>
                <a:spcPts val="0"/>
              </a:spcAft>
              <a:buSzPts val="1400"/>
              <a:buNone/>
            </a:pPr>
            <a:r>
              <a:rPr lang="en-US" dirty="0"/>
              <a:t>https://traditionallymodernfood.wordpress.com/2014/06/29/sugar-snap-peas-soup-2/</a:t>
            </a:r>
          </a:p>
          <a:p>
            <a:pPr marL="0" lvl="0" indent="0" algn="l" rtl="0">
              <a:lnSpc>
                <a:spcPct val="100000"/>
              </a:lnSpc>
              <a:spcBef>
                <a:spcPts val="0"/>
              </a:spcBef>
              <a:spcAft>
                <a:spcPts val="0"/>
              </a:spcAft>
              <a:buSzPts val="1400"/>
              <a:buNone/>
            </a:pPr>
            <a:r>
              <a:rPr lang="en-US" dirty="0"/>
              <a:t>https://www.americastestkitchen.com/recipes/12496-vegan-farro-salad-with-sugar-snap-peas-and-white-beans</a:t>
            </a:r>
          </a:p>
          <a:p>
            <a:pPr marL="0" lvl="0" indent="0" algn="l" rtl="0">
              <a:lnSpc>
                <a:spcPct val="100000"/>
              </a:lnSpc>
              <a:spcBef>
                <a:spcPts val="0"/>
              </a:spcBef>
              <a:spcAft>
                <a:spcPts val="0"/>
              </a:spcAft>
              <a:buSzPts val="1400"/>
              <a:buNone/>
            </a:pPr>
            <a:r>
              <a:rPr lang="en-US" dirty="0"/>
              <a:t>https://agriberry.com/szes-famous-sugar-snap-pea-stir-fry/</a:t>
            </a:r>
          </a:p>
          <a:p>
            <a:pPr marL="0" lvl="0" indent="0" algn="l" rtl="0">
              <a:lnSpc>
                <a:spcPct val="100000"/>
              </a:lnSpc>
              <a:spcBef>
                <a:spcPts val="0"/>
              </a:spcBef>
              <a:spcAft>
                <a:spcPts val="0"/>
              </a:spcAft>
              <a:buSzPts val="1400"/>
              <a:buNone/>
            </a:pPr>
            <a:r>
              <a:rPr lang="en-US" dirty="0"/>
              <a:t>https://en.christinesrecipes.com/2011/04/stir-fried-sugar-snap-peas-with-chicken.html</a:t>
            </a:r>
          </a:p>
          <a:p>
            <a:pPr marL="0" lvl="0" indent="0" algn="l" rtl="0">
              <a:lnSpc>
                <a:spcPct val="100000"/>
              </a:lnSpc>
              <a:spcBef>
                <a:spcPts val="0"/>
              </a:spcBef>
              <a:spcAft>
                <a:spcPts val="0"/>
              </a:spcAft>
              <a:buSzPts val="1400"/>
              <a:buNone/>
            </a:pPr>
            <a:r>
              <a:rPr lang="en-US" dirty="0"/>
              <a:t>https://www.mountainfeed.com/blogs/learn/129924615-fermented-snap-pea-recipe</a:t>
            </a:r>
          </a:p>
          <a:p>
            <a:pPr marL="0" lvl="0" indent="0" algn="l" rtl="0">
              <a:lnSpc>
                <a:spcPct val="100000"/>
              </a:lnSpc>
              <a:spcBef>
                <a:spcPts val="0"/>
              </a:spcBef>
              <a:spcAft>
                <a:spcPts val="0"/>
              </a:spcAft>
              <a:buSzPts val="1400"/>
              <a:buNone/>
            </a:pPr>
            <a:r>
              <a:rPr lang="en-US" b="0" i="0" dirty="0">
                <a:solidFill>
                  <a:srgbClr val="222222"/>
                </a:solidFill>
                <a:effectLst/>
                <a:latin typeface="Georgia" panose="02040502050405020303" pitchFamily="18" charset="0"/>
              </a:rPr>
              <a:t>. Get the rest of the essential amino acids you need </a:t>
            </a:r>
            <a:r>
              <a:rPr lang="en-US" b="0" i="0" u="sng" dirty="0">
                <a:solidFill>
                  <a:srgbClr val="222222"/>
                </a:solidFill>
                <a:effectLst/>
                <a:latin typeface="Georgia" panose="02040502050405020303" pitchFamily="18" charset="0"/>
              </a:rPr>
              <a:t>by pairing incomplete proteins. </a:t>
            </a:r>
            <a:r>
              <a:rPr lang="en-US" b="0" i="0" dirty="0">
                <a:solidFill>
                  <a:srgbClr val="222222"/>
                </a:solidFill>
                <a:effectLst/>
                <a:latin typeface="Georgia" panose="02040502050405020303" pitchFamily="18" charset="0"/>
              </a:rPr>
              <a:t>Protein-rich plant foods, like nuts, beans, whole grains and tofu, are all</a:t>
            </a:r>
            <a:endParaRPr dirty="0"/>
          </a:p>
        </p:txBody>
      </p:sp>
      <p:sp>
        <p:nvSpPr>
          <p:cNvPr id="249" name="Google Shape;24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582578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0"/>
        <p:cNvGrpSpPr/>
        <p:nvPr/>
      </p:nvGrpSpPr>
      <p:grpSpPr>
        <a:xfrm>
          <a:off x="0" y="0"/>
          <a:ext cx="0" cy="0"/>
          <a:chOff x="0" y="0"/>
          <a:chExt cx="0" cy="0"/>
        </a:xfrm>
      </p:grpSpPr>
      <p:grpSp>
        <p:nvGrpSpPr>
          <p:cNvPr id="21" name="Google Shape;21;p19"/>
          <p:cNvGrpSpPr/>
          <p:nvPr/>
        </p:nvGrpSpPr>
        <p:grpSpPr>
          <a:xfrm>
            <a:off x="-16934" y="0"/>
            <a:ext cx="12231160" cy="6856214"/>
            <a:chOff x="-16934" y="0"/>
            <a:chExt cx="12231160" cy="6856214"/>
          </a:xfrm>
        </p:grpSpPr>
        <p:pic>
          <p:nvPicPr>
            <p:cNvPr id="22" name="Google Shape;22;p19" descr="HD-PanelTitleR1.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23" name="Google Shape;23;p19"/>
            <p:cNvSpPr/>
            <p:nvPr/>
          </p:nvSpPr>
          <p:spPr>
            <a:xfrm>
              <a:off x="2328332" y="1540931"/>
              <a:ext cx="7543802" cy="3835401"/>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 name="Google Shape;24;p19" descr="HDRibbonTitle-UniformTrim.png"/>
            <p:cNvPicPr preferRelativeResize="0"/>
            <p:nvPr/>
          </p:nvPicPr>
          <p:blipFill rotWithShape="1">
            <a:blip r:embed="rId3">
              <a:alphaModFix/>
            </a:blip>
            <a:srcRect/>
            <a:stretch/>
          </p:blipFill>
          <p:spPr>
            <a:xfrm>
              <a:off x="-16934" y="3147609"/>
              <a:ext cx="2478024" cy="612648"/>
            </a:xfrm>
            <a:prstGeom prst="rect">
              <a:avLst/>
            </a:prstGeom>
            <a:noFill/>
            <a:ln>
              <a:noFill/>
            </a:ln>
          </p:spPr>
        </p:pic>
        <p:pic>
          <p:nvPicPr>
            <p:cNvPr id="25" name="Google Shape;25;p19" descr="HDRibbonTitle-UniformTrim.png"/>
            <p:cNvPicPr preferRelativeResize="0"/>
            <p:nvPr/>
          </p:nvPicPr>
          <p:blipFill rotWithShape="1">
            <a:blip r:embed="rId3">
              <a:alphaModFix/>
            </a:blip>
            <a:srcRect/>
            <a:stretch/>
          </p:blipFill>
          <p:spPr>
            <a:xfrm>
              <a:off x="9736202" y="3147609"/>
              <a:ext cx="2478024" cy="612648"/>
            </a:xfrm>
            <a:prstGeom prst="rect">
              <a:avLst/>
            </a:prstGeom>
            <a:noFill/>
            <a:ln>
              <a:noFill/>
            </a:ln>
          </p:spPr>
        </p:pic>
      </p:grpSp>
      <p:sp>
        <p:nvSpPr>
          <p:cNvPr id="26" name="Google Shape;26;p19"/>
          <p:cNvSpPr txBox="1">
            <a:spLocks noGrp="1"/>
          </p:cNvSpPr>
          <p:nvPr>
            <p:ph type="ctrTitle"/>
          </p:nvPr>
        </p:nvSpPr>
        <p:spPr>
          <a:xfrm>
            <a:off x="2692398" y="1871131"/>
            <a:ext cx="6815669" cy="1515533"/>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rgbClr val="262626"/>
              </a:buClr>
              <a:buSzPts val="5400"/>
              <a:buFont typeface="Garamond"/>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subTitle" idx="1"/>
          </p:nvPr>
        </p:nvSpPr>
        <p:spPr>
          <a:xfrm>
            <a:off x="2692398" y="3657597"/>
            <a:ext cx="6815669" cy="1320802"/>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20"/>
              </a:spcBef>
              <a:spcAft>
                <a:spcPts val="0"/>
              </a:spcAft>
              <a:buSzPts val="2415"/>
              <a:buNone/>
              <a:defRPr sz="2100">
                <a:solidFill>
                  <a:schemeClr val="dk1"/>
                </a:solidFill>
              </a:defRPr>
            </a:lvl1pPr>
            <a:lvl2pPr lvl="1" algn="ctr">
              <a:lnSpc>
                <a:spcPct val="100000"/>
              </a:lnSpc>
              <a:spcBef>
                <a:spcPts val="600"/>
              </a:spcBef>
              <a:spcAft>
                <a:spcPts val="0"/>
              </a:spcAft>
              <a:buSzPts val="2300"/>
              <a:buNone/>
              <a:defRPr>
                <a:solidFill>
                  <a:srgbClr val="888888"/>
                </a:solidFill>
              </a:defRPr>
            </a:lvl2pPr>
            <a:lvl3pPr lvl="2" algn="ctr">
              <a:lnSpc>
                <a:spcPct val="100000"/>
              </a:lnSpc>
              <a:spcBef>
                <a:spcPts val="600"/>
              </a:spcBef>
              <a:spcAft>
                <a:spcPts val="0"/>
              </a:spcAft>
              <a:buSzPts val="2070"/>
              <a:buNone/>
              <a:defRPr>
                <a:solidFill>
                  <a:srgbClr val="888888"/>
                </a:solidFill>
              </a:defRPr>
            </a:lvl3pPr>
            <a:lvl4pPr lvl="3" algn="ctr">
              <a:lnSpc>
                <a:spcPct val="100000"/>
              </a:lnSpc>
              <a:spcBef>
                <a:spcPts val="600"/>
              </a:spcBef>
              <a:spcAft>
                <a:spcPts val="0"/>
              </a:spcAft>
              <a:buSzPts val="1840"/>
              <a:buNone/>
              <a:defRPr>
                <a:solidFill>
                  <a:srgbClr val="888888"/>
                </a:solidFill>
              </a:defRPr>
            </a:lvl4pPr>
            <a:lvl5pPr lvl="4" algn="ctr">
              <a:lnSpc>
                <a:spcPct val="100000"/>
              </a:lnSpc>
              <a:spcBef>
                <a:spcPts val="600"/>
              </a:spcBef>
              <a:spcAft>
                <a:spcPts val="0"/>
              </a:spcAft>
              <a:buSzPts val="1610"/>
              <a:buNone/>
              <a:defRPr>
                <a:solidFill>
                  <a:srgbClr val="888888"/>
                </a:solidFill>
              </a:defRPr>
            </a:lvl5pPr>
            <a:lvl6pPr lvl="5" algn="ctr">
              <a:lnSpc>
                <a:spcPct val="100000"/>
              </a:lnSpc>
              <a:spcBef>
                <a:spcPts val="600"/>
              </a:spcBef>
              <a:spcAft>
                <a:spcPts val="0"/>
              </a:spcAft>
              <a:buSzPts val="1610"/>
              <a:buNone/>
              <a:defRPr>
                <a:solidFill>
                  <a:srgbClr val="888888"/>
                </a:solidFill>
              </a:defRPr>
            </a:lvl6pPr>
            <a:lvl7pPr lvl="6" algn="ctr">
              <a:lnSpc>
                <a:spcPct val="100000"/>
              </a:lnSpc>
              <a:spcBef>
                <a:spcPts val="600"/>
              </a:spcBef>
              <a:spcAft>
                <a:spcPts val="0"/>
              </a:spcAft>
              <a:buSzPts val="1610"/>
              <a:buNone/>
              <a:defRPr>
                <a:solidFill>
                  <a:srgbClr val="888888"/>
                </a:solidFill>
              </a:defRPr>
            </a:lvl7pPr>
            <a:lvl8pPr lvl="7" algn="ctr">
              <a:lnSpc>
                <a:spcPct val="100000"/>
              </a:lnSpc>
              <a:spcBef>
                <a:spcPts val="600"/>
              </a:spcBef>
              <a:spcAft>
                <a:spcPts val="0"/>
              </a:spcAft>
              <a:buSzPts val="1610"/>
              <a:buNone/>
              <a:defRPr>
                <a:solidFill>
                  <a:srgbClr val="888888"/>
                </a:solidFill>
              </a:defRPr>
            </a:lvl8pPr>
            <a:lvl9pPr lvl="8" algn="ctr">
              <a:lnSpc>
                <a:spcPct val="100000"/>
              </a:lnSpc>
              <a:spcBef>
                <a:spcPts val="600"/>
              </a:spcBef>
              <a:spcAft>
                <a:spcPts val="600"/>
              </a:spcAft>
              <a:buSzPts val="1610"/>
              <a:buNone/>
              <a:defRPr>
                <a:solidFill>
                  <a:srgbClr val="888888"/>
                </a:solidFill>
              </a:defRPr>
            </a:lvl9pPr>
          </a:lstStyle>
          <a:p>
            <a:endParaRPr/>
          </a:p>
        </p:txBody>
      </p:sp>
      <p:sp>
        <p:nvSpPr>
          <p:cNvPr id="28" name="Google Shape;28;p19"/>
          <p:cNvSpPr txBox="1">
            <a:spLocks noGrp="1"/>
          </p:cNvSpPr>
          <p:nvPr>
            <p:ph type="dt" idx="10"/>
          </p:nvPr>
        </p:nvSpPr>
        <p:spPr>
          <a:xfrm>
            <a:off x="7983232" y="5037663"/>
            <a:ext cx="897467"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2692397" y="5037663"/>
            <a:ext cx="5214635"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956900" y="5037663"/>
            <a:ext cx="55116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31" name="Google Shape;31;p19"/>
          <p:cNvCxnSpPr/>
          <p:nvPr/>
        </p:nvCxnSpPr>
        <p:spPr>
          <a:xfrm>
            <a:off x="2692399" y="3522131"/>
            <a:ext cx="681566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9"/>
        <p:cNvGrpSpPr/>
        <p:nvPr/>
      </p:nvGrpSpPr>
      <p:grpSpPr>
        <a:xfrm>
          <a:off x="0" y="0"/>
          <a:ext cx="0" cy="0"/>
          <a:chOff x="0" y="0"/>
          <a:chExt cx="0" cy="0"/>
        </a:xfrm>
      </p:grpSpPr>
      <p:sp>
        <p:nvSpPr>
          <p:cNvPr id="90" name="Google Shape;90;p28"/>
          <p:cNvSpPr txBox="1">
            <a:spLocks noGrp="1"/>
          </p:cNvSpPr>
          <p:nvPr>
            <p:ph type="title"/>
          </p:nvPr>
        </p:nvSpPr>
        <p:spPr>
          <a:xfrm>
            <a:off x="1295401" y="4815415"/>
            <a:ext cx="9609666" cy="566738"/>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262626"/>
              </a:buClr>
              <a:buSzPts val="2400"/>
              <a:buFont typeface="Garamond"/>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8"/>
          <p:cNvSpPr>
            <a:spLocks noGrp="1"/>
          </p:cNvSpPr>
          <p:nvPr>
            <p:ph type="pic" idx="2"/>
          </p:nvPr>
        </p:nvSpPr>
        <p:spPr>
          <a:xfrm>
            <a:off x="1041427" y="1041399"/>
            <a:ext cx="10105972" cy="3335869"/>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92" name="Google Shape;92;p28"/>
          <p:cNvSpPr txBox="1">
            <a:spLocks noGrp="1"/>
          </p:cNvSpPr>
          <p:nvPr>
            <p:ph type="body" idx="1"/>
          </p:nvPr>
        </p:nvSpPr>
        <p:spPr>
          <a:xfrm>
            <a:off x="1295401" y="5382153"/>
            <a:ext cx="9609666" cy="493712"/>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280"/>
              </a:spcBef>
              <a:spcAft>
                <a:spcPts val="0"/>
              </a:spcAft>
              <a:buSzPts val="1610"/>
              <a:buNone/>
              <a:defRPr sz="1400"/>
            </a:lvl1pPr>
            <a:lvl2pPr marL="914400" lvl="1" indent="-228600" algn="l">
              <a:lnSpc>
                <a:spcPct val="100000"/>
              </a:lnSpc>
              <a:spcBef>
                <a:spcPts val="600"/>
              </a:spcBef>
              <a:spcAft>
                <a:spcPts val="0"/>
              </a:spcAft>
              <a:buSzPts val="1380"/>
              <a:buNone/>
              <a:defRPr sz="1200"/>
            </a:lvl2pPr>
            <a:lvl3pPr marL="1371600" lvl="2" indent="-228600" algn="l">
              <a:lnSpc>
                <a:spcPct val="100000"/>
              </a:lnSpc>
              <a:spcBef>
                <a:spcPts val="600"/>
              </a:spcBef>
              <a:spcAft>
                <a:spcPts val="0"/>
              </a:spcAft>
              <a:buSzPts val="1150"/>
              <a:buNone/>
              <a:defRPr sz="1000"/>
            </a:lvl3pPr>
            <a:lvl4pPr marL="1828800" lvl="3" indent="-228600" algn="l">
              <a:lnSpc>
                <a:spcPct val="100000"/>
              </a:lnSpc>
              <a:spcBef>
                <a:spcPts val="600"/>
              </a:spcBef>
              <a:spcAft>
                <a:spcPts val="0"/>
              </a:spcAft>
              <a:buSzPts val="1035"/>
              <a:buNone/>
              <a:defRPr sz="900"/>
            </a:lvl4pPr>
            <a:lvl5pPr marL="2286000" lvl="4" indent="-228600" algn="l">
              <a:lnSpc>
                <a:spcPct val="100000"/>
              </a:lnSpc>
              <a:spcBef>
                <a:spcPts val="600"/>
              </a:spcBef>
              <a:spcAft>
                <a:spcPts val="0"/>
              </a:spcAft>
              <a:buSzPts val="1035"/>
              <a:buNone/>
              <a:defRPr sz="900"/>
            </a:lvl5pPr>
            <a:lvl6pPr marL="2743200" lvl="5" indent="-228600" algn="l">
              <a:lnSpc>
                <a:spcPct val="100000"/>
              </a:lnSpc>
              <a:spcBef>
                <a:spcPts val="600"/>
              </a:spcBef>
              <a:spcAft>
                <a:spcPts val="0"/>
              </a:spcAft>
              <a:buSzPts val="1035"/>
              <a:buNone/>
              <a:defRPr sz="900"/>
            </a:lvl6pPr>
            <a:lvl7pPr marL="3200400" lvl="6" indent="-228600" algn="l">
              <a:lnSpc>
                <a:spcPct val="100000"/>
              </a:lnSpc>
              <a:spcBef>
                <a:spcPts val="600"/>
              </a:spcBef>
              <a:spcAft>
                <a:spcPts val="0"/>
              </a:spcAft>
              <a:buSzPts val="1035"/>
              <a:buNone/>
              <a:defRPr sz="900"/>
            </a:lvl7pPr>
            <a:lvl8pPr marL="3657600" lvl="7" indent="-228600" algn="l">
              <a:lnSpc>
                <a:spcPct val="100000"/>
              </a:lnSpc>
              <a:spcBef>
                <a:spcPts val="600"/>
              </a:spcBef>
              <a:spcAft>
                <a:spcPts val="0"/>
              </a:spcAft>
              <a:buSzPts val="1035"/>
              <a:buNone/>
              <a:defRPr sz="900"/>
            </a:lvl8pPr>
            <a:lvl9pPr marL="4114800" lvl="8" indent="-228600" algn="l">
              <a:lnSpc>
                <a:spcPct val="100000"/>
              </a:lnSpc>
              <a:spcBef>
                <a:spcPts val="600"/>
              </a:spcBef>
              <a:spcAft>
                <a:spcPts val="600"/>
              </a:spcAft>
              <a:buSzPts val="1035"/>
              <a:buNone/>
              <a:defRPr sz="900"/>
            </a:lvl9pPr>
          </a:lstStyle>
          <a:p>
            <a:endParaRPr/>
          </a:p>
        </p:txBody>
      </p:sp>
      <p:sp>
        <p:nvSpPr>
          <p:cNvPr id="93" name="Google Shape;93;p2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6"/>
        <p:cNvGrpSpPr/>
        <p:nvPr/>
      </p:nvGrpSpPr>
      <p:grpSpPr>
        <a:xfrm>
          <a:off x="0" y="0"/>
          <a:ext cx="0" cy="0"/>
          <a:chOff x="0" y="0"/>
          <a:chExt cx="0" cy="0"/>
        </a:xfrm>
      </p:grpSpPr>
      <p:sp>
        <p:nvSpPr>
          <p:cNvPr id="97" name="Google Shape;97;p29"/>
          <p:cNvSpPr txBox="1">
            <a:spLocks noGrp="1"/>
          </p:cNvSpPr>
          <p:nvPr>
            <p:ph type="title"/>
          </p:nvPr>
        </p:nvSpPr>
        <p:spPr>
          <a:xfrm>
            <a:off x="1303868" y="982132"/>
            <a:ext cx="9592732" cy="295486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3200"/>
              <a:buFont typeface="Garamond"/>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9"/>
          <p:cNvSpPr txBox="1">
            <a:spLocks noGrp="1"/>
          </p:cNvSpPr>
          <p:nvPr>
            <p:ph type="body" idx="1"/>
          </p:nvPr>
        </p:nvSpPr>
        <p:spPr>
          <a:xfrm>
            <a:off x="1303868" y="4343399"/>
            <a:ext cx="9592732" cy="153246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2300"/>
              <a:buNone/>
              <a:defRPr sz="20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99" name="Google Shape;99;p2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102" name="Google Shape;102;p29"/>
          <p:cNvCxnSpPr/>
          <p:nvPr/>
        </p:nvCxnSpPr>
        <p:spPr>
          <a:xfrm>
            <a:off x="1396169"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3"/>
        <p:cNvGrpSpPr/>
        <p:nvPr/>
      </p:nvGrpSpPr>
      <p:grpSpPr>
        <a:xfrm>
          <a:off x="0" y="0"/>
          <a:ext cx="0" cy="0"/>
          <a:chOff x="0" y="0"/>
          <a:chExt cx="0" cy="0"/>
        </a:xfrm>
      </p:grpSpPr>
      <p:sp>
        <p:nvSpPr>
          <p:cNvPr id="104" name="Google Shape;104;p30"/>
          <p:cNvSpPr txBox="1">
            <a:spLocks noGrp="1"/>
          </p:cNvSpPr>
          <p:nvPr>
            <p:ph type="title"/>
          </p:nvPr>
        </p:nvSpPr>
        <p:spPr>
          <a:xfrm>
            <a:off x="1446213" y="982132"/>
            <a:ext cx="9296398" cy="237066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Garamond"/>
              <a:buNone/>
              <a:defRPr sz="32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0"/>
          <p:cNvSpPr txBox="1">
            <a:spLocks noGrp="1"/>
          </p:cNvSpPr>
          <p:nvPr>
            <p:ph type="body" idx="1"/>
          </p:nvPr>
        </p:nvSpPr>
        <p:spPr>
          <a:xfrm>
            <a:off x="1674812" y="3352800"/>
            <a:ext cx="8839202" cy="584200"/>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400"/>
              </a:spcBef>
              <a:spcAft>
                <a:spcPts val="0"/>
              </a:spcAft>
              <a:buSzPts val="2300"/>
              <a:buFont typeface="Garamond"/>
              <a:buNone/>
              <a:defRPr sz="2000"/>
            </a:lvl1pPr>
            <a:lvl2pPr marL="914400" lvl="1" indent="-228600" algn="l">
              <a:lnSpc>
                <a:spcPct val="100000"/>
              </a:lnSpc>
              <a:spcBef>
                <a:spcPts val="600"/>
              </a:spcBef>
              <a:spcAft>
                <a:spcPts val="0"/>
              </a:spcAft>
              <a:buSzPts val="2300"/>
              <a:buFont typeface="Garamond"/>
              <a:buNone/>
              <a:defRPr/>
            </a:lvl2pPr>
            <a:lvl3pPr marL="1371600" lvl="2" indent="-228600" algn="l">
              <a:lnSpc>
                <a:spcPct val="100000"/>
              </a:lnSpc>
              <a:spcBef>
                <a:spcPts val="600"/>
              </a:spcBef>
              <a:spcAft>
                <a:spcPts val="0"/>
              </a:spcAft>
              <a:buSzPts val="2070"/>
              <a:buFont typeface="Garamond"/>
              <a:buNone/>
              <a:defRPr/>
            </a:lvl3pPr>
            <a:lvl4pPr marL="1828800" lvl="3" indent="-228600" algn="l">
              <a:lnSpc>
                <a:spcPct val="100000"/>
              </a:lnSpc>
              <a:spcBef>
                <a:spcPts val="600"/>
              </a:spcBef>
              <a:spcAft>
                <a:spcPts val="0"/>
              </a:spcAft>
              <a:buSzPts val="1840"/>
              <a:buFont typeface="Garamond"/>
              <a:buNone/>
              <a:defRPr/>
            </a:lvl4pPr>
            <a:lvl5pPr marL="2286000" lvl="4" indent="-228600" algn="l">
              <a:lnSpc>
                <a:spcPct val="100000"/>
              </a:lnSpc>
              <a:spcBef>
                <a:spcPts val="600"/>
              </a:spcBef>
              <a:spcAft>
                <a:spcPts val="0"/>
              </a:spcAft>
              <a:buSzPts val="1610"/>
              <a:buFont typeface="Garamond"/>
              <a:buNone/>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106" name="Google Shape;106;p30"/>
          <p:cNvSpPr txBox="1">
            <a:spLocks noGrp="1"/>
          </p:cNvSpPr>
          <p:nvPr>
            <p:ph type="body" idx="2"/>
          </p:nvPr>
        </p:nvSpPr>
        <p:spPr>
          <a:xfrm>
            <a:off x="1295401" y="4343399"/>
            <a:ext cx="9609666" cy="1532467"/>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2300"/>
              <a:buNone/>
              <a:defRPr sz="20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107" name="Google Shape;107;p3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0"/>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30"/>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Garamond"/>
                <a:ea typeface="Garamond"/>
                <a:cs typeface="Garamond"/>
                <a:sym typeface="Garamond"/>
              </a:rPr>
              <a:t>“</a:t>
            </a:r>
            <a:endParaRPr sz="1400" b="0" i="0" u="none" strike="noStrike" cap="none">
              <a:solidFill>
                <a:srgbClr val="000000"/>
              </a:solidFill>
              <a:latin typeface="Arial"/>
              <a:ea typeface="Arial"/>
              <a:cs typeface="Arial"/>
              <a:sym typeface="Arial"/>
            </a:endParaRPr>
          </a:p>
        </p:txBody>
      </p:sp>
      <p:sp>
        <p:nvSpPr>
          <p:cNvPr id="111" name="Google Shape;111;p30"/>
          <p:cNvSpPr txBox="1"/>
          <p:nvPr/>
        </p:nvSpPr>
        <p:spPr>
          <a:xfrm>
            <a:off x="10600267" y="2827870"/>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Garamond"/>
                <a:ea typeface="Garamond"/>
                <a:cs typeface="Garamond"/>
                <a:sym typeface="Garamond"/>
              </a:rPr>
              <a:t>”</a:t>
            </a:r>
            <a:endParaRPr sz="1400" b="0" i="0" u="none" strike="noStrike" cap="none">
              <a:solidFill>
                <a:srgbClr val="000000"/>
              </a:solidFill>
              <a:latin typeface="Arial"/>
              <a:ea typeface="Arial"/>
              <a:cs typeface="Arial"/>
              <a:sym typeface="Arial"/>
            </a:endParaRPr>
          </a:p>
        </p:txBody>
      </p:sp>
      <p:cxnSp>
        <p:nvCxnSpPr>
          <p:cNvPr id="112" name="Google Shape;112;p30"/>
          <p:cNvCxnSpPr/>
          <p:nvPr/>
        </p:nvCxnSpPr>
        <p:spPr>
          <a:xfrm>
            <a:off x="1396169"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3"/>
        <p:cNvGrpSpPr/>
        <p:nvPr/>
      </p:nvGrpSpPr>
      <p:grpSpPr>
        <a:xfrm>
          <a:off x="0" y="0"/>
          <a:ext cx="0" cy="0"/>
          <a:chOff x="0" y="0"/>
          <a:chExt cx="0" cy="0"/>
        </a:xfrm>
      </p:grpSpPr>
      <p:sp>
        <p:nvSpPr>
          <p:cNvPr id="114" name="Google Shape;114;p31"/>
          <p:cNvSpPr txBox="1">
            <a:spLocks noGrp="1"/>
          </p:cNvSpPr>
          <p:nvPr>
            <p:ph type="title"/>
          </p:nvPr>
        </p:nvSpPr>
        <p:spPr>
          <a:xfrm>
            <a:off x="1295402" y="3308581"/>
            <a:ext cx="9609668" cy="1468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262626"/>
              </a:buClr>
              <a:buSzPts val="3200"/>
              <a:buFont typeface="Garamond"/>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31"/>
          <p:cNvSpPr txBox="1">
            <a:spLocks noGrp="1"/>
          </p:cNvSpPr>
          <p:nvPr>
            <p:ph type="body" idx="1"/>
          </p:nvPr>
        </p:nvSpPr>
        <p:spPr>
          <a:xfrm>
            <a:off x="1295401" y="4777381"/>
            <a:ext cx="9609668" cy="860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00"/>
              </a:spcBef>
              <a:spcAft>
                <a:spcPts val="0"/>
              </a:spcAft>
              <a:buSzPts val="2300"/>
              <a:buNone/>
              <a:defRPr sz="20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116" name="Google Shape;116;p3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3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9"/>
        <p:cNvGrpSpPr/>
        <p:nvPr/>
      </p:nvGrpSpPr>
      <p:grpSpPr>
        <a:xfrm>
          <a:off x="0" y="0"/>
          <a:ext cx="0" cy="0"/>
          <a:chOff x="0" y="0"/>
          <a:chExt cx="0" cy="0"/>
        </a:xfrm>
      </p:grpSpPr>
      <p:sp>
        <p:nvSpPr>
          <p:cNvPr id="120" name="Google Shape;120;p32"/>
          <p:cNvSpPr txBox="1">
            <a:spLocks noGrp="1"/>
          </p:cNvSpPr>
          <p:nvPr>
            <p:ph type="title"/>
          </p:nvPr>
        </p:nvSpPr>
        <p:spPr>
          <a:xfrm>
            <a:off x="1446213" y="982132"/>
            <a:ext cx="9296398" cy="224366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Garamond"/>
              <a:buNone/>
              <a:defRPr sz="32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32"/>
          <p:cNvSpPr txBox="1">
            <a:spLocks noGrp="1"/>
          </p:cNvSpPr>
          <p:nvPr>
            <p:ph type="body" idx="1"/>
          </p:nvPr>
        </p:nvSpPr>
        <p:spPr>
          <a:xfrm>
            <a:off x="1295401" y="3639312"/>
            <a:ext cx="9609668" cy="88696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SzPts val="2760"/>
              <a:buNone/>
              <a:defRPr sz="24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122" name="Google Shape;122;p32"/>
          <p:cNvSpPr txBox="1">
            <a:spLocks noGrp="1"/>
          </p:cNvSpPr>
          <p:nvPr>
            <p:ph type="body" idx="2"/>
          </p:nvPr>
        </p:nvSpPr>
        <p:spPr>
          <a:xfrm>
            <a:off x="1295401" y="4529667"/>
            <a:ext cx="9609668" cy="1346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2070"/>
              <a:buNone/>
              <a:defRPr sz="18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123" name="Google Shape;123;p3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3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32"/>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Garamond"/>
                <a:ea typeface="Garamond"/>
                <a:cs typeface="Garamond"/>
                <a:sym typeface="Garamond"/>
              </a:rPr>
              <a:t>“</a:t>
            </a:r>
            <a:endParaRPr sz="1400" b="0" i="0" u="none" strike="noStrike" cap="none">
              <a:solidFill>
                <a:srgbClr val="000000"/>
              </a:solidFill>
              <a:latin typeface="Arial"/>
              <a:ea typeface="Arial"/>
              <a:cs typeface="Arial"/>
              <a:sym typeface="Arial"/>
            </a:endParaRPr>
          </a:p>
        </p:txBody>
      </p:sp>
      <p:sp>
        <p:nvSpPr>
          <p:cNvPr id="127" name="Google Shape;127;p32"/>
          <p:cNvSpPr txBox="1"/>
          <p:nvPr/>
        </p:nvSpPr>
        <p:spPr>
          <a:xfrm>
            <a:off x="10600267" y="2599261"/>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Garamond"/>
                <a:ea typeface="Garamond"/>
                <a:cs typeface="Garamond"/>
                <a:sym typeface="Garamond"/>
              </a:rPr>
              <a:t>”</a:t>
            </a:r>
            <a:endParaRPr sz="1400" b="0" i="0" u="none" strike="noStrike" cap="none">
              <a:solidFill>
                <a:srgbClr val="000000"/>
              </a:solidFill>
              <a:latin typeface="Arial"/>
              <a:ea typeface="Arial"/>
              <a:cs typeface="Arial"/>
              <a:sym typeface="Arial"/>
            </a:endParaRPr>
          </a:p>
        </p:txBody>
      </p:sp>
      <p:cxnSp>
        <p:nvCxnSpPr>
          <p:cNvPr id="128" name="Google Shape;128;p32"/>
          <p:cNvCxnSpPr/>
          <p:nvPr/>
        </p:nvCxnSpPr>
        <p:spPr>
          <a:xfrm>
            <a:off x="1396169"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9"/>
        <p:cNvGrpSpPr/>
        <p:nvPr/>
      </p:nvGrpSpPr>
      <p:grpSpPr>
        <a:xfrm>
          <a:off x="0" y="0"/>
          <a:ext cx="0" cy="0"/>
          <a:chOff x="0" y="0"/>
          <a:chExt cx="0" cy="0"/>
        </a:xfrm>
      </p:grpSpPr>
      <p:sp>
        <p:nvSpPr>
          <p:cNvPr id="130" name="Google Shape;130;p33"/>
          <p:cNvSpPr txBox="1">
            <a:spLocks noGrp="1"/>
          </p:cNvSpPr>
          <p:nvPr>
            <p:ph type="title"/>
          </p:nvPr>
        </p:nvSpPr>
        <p:spPr>
          <a:xfrm>
            <a:off x="1295401" y="982132"/>
            <a:ext cx="9609666" cy="224366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4400"/>
              <a:buFont typeface="Garamond"/>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3"/>
          <p:cNvSpPr txBox="1">
            <a:spLocks noGrp="1"/>
          </p:cNvSpPr>
          <p:nvPr>
            <p:ph type="body" idx="1"/>
          </p:nvPr>
        </p:nvSpPr>
        <p:spPr>
          <a:xfrm>
            <a:off x="1295401" y="3630168"/>
            <a:ext cx="9609668" cy="84124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0"/>
              </a:spcBef>
              <a:spcAft>
                <a:spcPts val="0"/>
              </a:spcAft>
              <a:buSzPts val="3220"/>
              <a:buNone/>
              <a:defRPr sz="28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132" name="Google Shape;132;p33"/>
          <p:cNvSpPr txBox="1">
            <a:spLocks noGrp="1"/>
          </p:cNvSpPr>
          <p:nvPr>
            <p:ph type="body" idx="2"/>
          </p:nvPr>
        </p:nvSpPr>
        <p:spPr>
          <a:xfrm>
            <a:off x="1295400" y="4470399"/>
            <a:ext cx="9609670" cy="140546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2070"/>
              <a:buNone/>
              <a:defRPr sz="18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133" name="Google Shape;133;p3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3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136" name="Google Shape;136;p33"/>
          <p:cNvCxnSpPr/>
          <p:nvPr/>
        </p:nvCxnSpPr>
        <p:spPr>
          <a:xfrm>
            <a:off x="1396169"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p34"/>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4400"/>
              <a:buFont typeface="Garamon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34"/>
          <p:cNvSpPr txBox="1">
            <a:spLocks noGrp="1"/>
          </p:cNvSpPr>
          <p:nvPr>
            <p:ph type="body" idx="1"/>
          </p:nvPr>
        </p:nvSpPr>
        <p:spPr>
          <a:xfrm rot="5400000">
            <a:off x="4436531" y="-584198"/>
            <a:ext cx="3318936" cy="9601196"/>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140" name="Google Shape;140;p3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3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3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143" name="Google Shape;143;p34"/>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4"/>
        <p:cNvGrpSpPr/>
        <p:nvPr/>
      </p:nvGrpSpPr>
      <p:grpSpPr>
        <a:xfrm>
          <a:off x="0" y="0"/>
          <a:ext cx="0" cy="0"/>
          <a:chOff x="0" y="0"/>
          <a:chExt cx="0" cy="0"/>
        </a:xfrm>
      </p:grpSpPr>
      <p:sp>
        <p:nvSpPr>
          <p:cNvPr id="145" name="Google Shape;145;p35"/>
          <p:cNvSpPr txBox="1">
            <a:spLocks noGrp="1"/>
          </p:cNvSpPr>
          <p:nvPr>
            <p:ph type="title"/>
          </p:nvPr>
        </p:nvSpPr>
        <p:spPr>
          <a:xfrm rot="5400000">
            <a:off x="7497936" y="2483551"/>
            <a:ext cx="4893735" cy="189089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35"/>
          <p:cNvSpPr txBox="1">
            <a:spLocks noGrp="1"/>
          </p:cNvSpPr>
          <p:nvPr>
            <p:ph type="body" idx="1"/>
          </p:nvPr>
        </p:nvSpPr>
        <p:spPr>
          <a:xfrm rot="5400000">
            <a:off x="2565043" y="-287513"/>
            <a:ext cx="4893734" cy="7433025"/>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147" name="Google Shape;147;p3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3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3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150" name="Google Shape;150;p35"/>
          <p:cNvCxnSpPr/>
          <p:nvPr/>
        </p:nvCxnSpPr>
        <p:spPr>
          <a:xfrm>
            <a:off x="8863890" y="990600"/>
            <a:ext cx="0" cy="487680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
        <p:cNvGrpSpPr/>
        <p:nvPr/>
      </p:nvGrpSpPr>
      <p:grpSpPr>
        <a:xfrm>
          <a:off x="0" y="0"/>
          <a:ext cx="0" cy="0"/>
          <a:chOff x="0" y="0"/>
          <a:chExt cx="0" cy="0"/>
        </a:xfrm>
      </p:grpSpPr>
      <p:sp>
        <p:nvSpPr>
          <p:cNvPr id="33" name="Google Shape;33;p20"/>
          <p:cNvSpPr txBox="1">
            <a:spLocks noGrp="1"/>
          </p:cNvSpPr>
          <p:nvPr>
            <p:ph type="title"/>
          </p:nvPr>
        </p:nvSpPr>
        <p:spPr>
          <a:xfrm>
            <a:off x="1295399" y="1883832"/>
            <a:ext cx="6241816"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262626"/>
              </a:buClr>
              <a:buSzPts val="2800"/>
              <a:buFont typeface="Garamond"/>
              <a:buNone/>
              <a:defRPr sz="2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0"/>
          <p:cNvSpPr>
            <a:spLocks noGrp="1"/>
          </p:cNvSpPr>
          <p:nvPr>
            <p:ph type="pic" idx="2"/>
          </p:nvPr>
        </p:nvSpPr>
        <p:spPr>
          <a:xfrm>
            <a:off x="8094831" y="1041400"/>
            <a:ext cx="3063347" cy="4775200"/>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35" name="Google Shape;35;p20"/>
          <p:cNvSpPr txBox="1">
            <a:spLocks noGrp="1"/>
          </p:cNvSpPr>
          <p:nvPr>
            <p:ph type="body" idx="1"/>
          </p:nvPr>
        </p:nvSpPr>
        <p:spPr>
          <a:xfrm>
            <a:off x="1295399" y="3255432"/>
            <a:ext cx="6241816" cy="18288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360"/>
              </a:spcBef>
              <a:spcAft>
                <a:spcPts val="0"/>
              </a:spcAft>
              <a:buSzPts val="2070"/>
              <a:buNone/>
              <a:defRPr sz="1800"/>
            </a:lvl1pPr>
            <a:lvl2pPr marL="914400" lvl="1" indent="-228600" algn="l">
              <a:lnSpc>
                <a:spcPct val="100000"/>
              </a:lnSpc>
              <a:spcBef>
                <a:spcPts val="600"/>
              </a:spcBef>
              <a:spcAft>
                <a:spcPts val="0"/>
              </a:spcAft>
              <a:buSzPts val="1380"/>
              <a:buNone/>
              <a:defRPr sz="1200"/>
            </a:lvl2pPr>
            <a:lvl3pPr marL="1371600" lvl="2" indent="-228600" algn="l">
              <a:lnSpc>
                <a:spcPct val="100000"/>
              </a:lnSpc>
              <a:spcBef>
                <a:spcPts val="600"/>
              </a:spcBef>
              <a:spcAft>
                <a:spcPts val="0"/>
              </a:spcAft>
              <a:buSzPts val="1150"/>
              <a:buNone/>
              <a:defRPr sz="1000"/>
            </a:lvl3pPr>
            <a:lvl4pPr marL="1828800" lvl="3" indent="-228600" algn="l">
              <a:lnSpc>
                <a:spcPct val="100000"/>
              </a:lnSpc>
              <a:spcBef>
                <a:spcPts val="600"/>
              </a:spcBef>
              <a:spcAft>
                <a:spcPts val="0"/>
              </a:spcAft>
              <a:buSzPts val="1035"/>
              <a:buNone/>
              <a:defRPr sz="900"/>
            </a:lvl4pPr>
            <a:lvl5pPr marL="2286000" lvl="4" indent="-228600" algn="l">
              <a:lnSpc>
                <a:spcPct val="100000"/>
              </a:lnSpc>
              <a:spcBef>
                <a:spcPts val="600"/>
              </a:spcBef>
              <a:spcAft>
                <a:spcPts val="0"/>
              </a:spcAft>
              <a:buSzPts val="1035"/>
              <a:buNone/>
              <a:defRPr sz="900"/>
            </a:lvl5pPr>
            <a:lvl6pPr marL="2743200" lvl="5" indent="-228600" algn="l">
              <a:lnSpc>
                <a:spcPct val="100000"/>
              </a:lnSpc>
              <a:spcBef>
                <a:spcPts val="600"/>
              </a:spcBef>
              <a:spcAft>
                <a:spcPts val="0"/>
              </a:spcAft>
              <a:buSzPts val="1035"/>
              <a:buNone/>
              <a:defRPr sz="900"/>
            </a:lvl6pPr>
            <a:lvl7pPr marL="3200400" lvl="6" indent="-228600" algn="l">
              <a:lnSpc>
                <a:spcPct val="100000"/>
              </a:lnSpc>
              <a:spcBef>
                <a:spcPts val="600"/>
              </a:spcBef>
              <a:spcAft>
                <a:spcPts val="0"/>
              </a:spcAft>
              <a:buSzPts val="1035"/>
              <a:buNone/>
              <a:defRPr sz="900"/>
            </a:lvl7pPr>
            <a:lvl8pPr marL="3657600" lvl="7" indent="-228600" algn="l">
              <a:lnSpc>
                <a:spcPct val="100000"/>
              </a:lnSpc>
              <a:spcBef>
                <a:spcPts val="600"/>
              </a:spcBef>
              <a:spcAft>
                <a:spcPts val="0"/>
              </a:spcAft>
              <a:buSzPts val="1035"/>
              <a:buNone/>
              <a:defRPr sz="900"/>
            </a:lvl8pPr>
            <a:lvl9pPr marL="4114800" lvl="8" indent="-228600" algn="l">
              <a:lnSpc>
                <a:spcPct val="100000"/>
              </a:lnSpc>
              <a:spcBef>
                <a:spcPts val="600"/>
              </a:spcBef>
              <a:spcAft>
                <a:spcPts val="600"/>
              </a:spcAft>
              <a:buSzPts val="1035"/>
              <a:buNone/>
              <a:defRPr sz="900"/>
            </a:lvl9pPr>
          </a:lstStyle>
          <a:p>
            <a:endParaRPr/>
          </a:p>
        </p:txBody>
      </p:sp>
      <p:sp>
        <p:nvSpPr>
          <p:cNvPr id="36" name="Google Shape;36;p2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0"/>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cxnSp>
        <p:nvCxnSpPr>
          <p:cNvPr id="40" name="Google Shape;40;p21"/>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41" name="Google Shape;41;p21"/>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43" name="Google Shape;43;p2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cxnSp>
        <p:nvCxnSpPr>
          <p:cNvPr id="47" name="Google Shape;47;p22"/>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48" name="Google Shape;48;p22"/>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2"/>
          <p:cNvSpPr txBox="1">
            <a:spLocks noGrp="1"/>
          </p:cNvSpPr>
          <p:nvPr>
            <p:ph type="body" idx="1"/>
          </p:nvPr>
        </p:nvSpPr>
        <p:spPr>
          <a:xfrm>
            <a:off x="1298448"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50" name="Google Shape;50;p22"/>
          <p:cNvSpPr txBox="1">
            <a:spLocks noGrp="1"/>
          </p:cNvSpPr>
          <p:nvPr>
            <p:ph type="body" idx="2"/>
          </p:nvPr>
        </p:nvSpPr>
        <p:spPr>
          <a:xfrm>
            <a:off x="6181344"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51" name="Google Shape;51;p2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4400"/>
              <a:buFont typeface="Garamon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1295400"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672"/>
              </a:spcBef>
              <a:spcAft>
                <a:spcPts val="0"/>
              </a:spcAft>
              <a:buSzPts val="3220"/>
              <a:buNone/>
              <a:defRPr sz="2800" b="0">
                <a:solidFill>
                  <a:schemeClr val="accent1"/>
                </a:solidFill>
              </a:defRPr>
            </a:lvl1pPr>
            <a:lvl2pPr marL="914400" lvl="1" indent="-228600" algn="l">
              <a:lnSpc>
                <a:spcPct val="100000"/>
              </a:lnSpc>
              <a:spcBef>
                <a:spcPts val="600"/>
              </a:spcBef>
              <a:spcAft>
                <a:spcPts val="0"/>
              </a:spcAft>
              <a:buSzPts val="2300"/>
              <a:buNone/>
              <a:defRPr sz="2000" b="1"/>
            </a:lvl2pPr>
            <a:lvl3pPr marL="1371600" lvl="2" indent="-228600" algn="l">
              <a:lnSpc>
                <a:spcPct val="100000"/>
              </a:lnSpc>
              <a:spcBef>
                <a:spcPts val="600"/>
              </a:spcBef>
              <a:spcAft>
                <a:spcPts val="0"/>
              </a:spcAft>
              <a:buSzPts val="2070"/>
              <a:buNone/>
              <a:defRPr sz="1800" b="1"/>
            </a:lvl3pPr>
            <a:lvl4pPr marL="1828800" lvl="3" indent="-228600" algn="l">
              <a:lnSpc>
                <a:spcPct val="100000"/>
              </a:lnSpc>
              <a:spcBef>
                <a:spcPts val="600"/>
              </a:spcBef>
              <a:spcAft>
                <a:spcPts val="0"/>
              </a:spcAft>
              <a:buSzPts val="1840"/>
              <a:buNone/>
              <a:defRPr sz="1600" b="1"/>
            </a:lvl4pPr>
            <a:lvl5pPr marL="2286000" lvl="4" indent="-228600" algn="l">
              <a:lnSpc>
                <a:spcPct val="100000"/>
              </a:lnSpc>
              <a:spcBef>
                <a:spcPts val="600"/>
              </a:spcBef>
              <a:spcAft>
                <a:spcPts val="0"/>
              </a:spcAft>
              <a:buSzPts val="1840"/>
              <a:buNone/>
              <a:defRPr sz="1600" b="1"/>
            </a:lvl5pPr>
            <a:lvl6pPr marL="2743200" lvl="5" indent="-228600" algn="l">
              <a:lnSpc>
                <a:spcPct val="100000"/>
              </a:lnSpc>
              <a:spcBef>
                <a:spcPts val="600"/>
              </a:spcBef>
              <a:spcAft>
                <a:spcPts val="0"/>
              </a:spcAft>
              <a:buSzPts val="1840"/>
              <a:buNone/>
              <a:defRPr sz="1600" b="1"/>
            </a:lvl6pPr>
            <a:lvl7pPr marL="3200400" lvl="6" indent="-228600" algn="l">
              <a:lnSpc>
                <a:spcPct val="100000"/>
              </a:lnSpc>
              <a:spcBef>
                <a:spcPts val="600"/>
              </a:spcBef>
              <a:spcAft>
                <a:spcPts val="0"/>
              </a:spcAft>
              <a:buSzPts val="1840"/>
              <a:buNone/>
              <a:defRPr sz="1600" b="1"/>
            </a:lvl7pPr>
            <a:lvl8pPr marL="3657600" lvl="7" indent="-228600" algn="l">
              <a:lnSpc>
                <a:spcPct val="100000"/>
              </a:lnSpc>
              <a:spcBef>
                <a:spcPts val="600"/>
              </a:spcBef>
              <a:spcAft>
                <a:spcPts val="0"/>
              </a:spcAft>
              <a:buSzPts val="1840"/>
              <a:buNone/>
              <a:defRPr sz="1600" b="1"/>
            </a:lvl8pPr>
            <a:lvl9pPr marL="4114800" lvl="8" indent="-228600" algn="l">
              <a:lnSpc>
                <a:spcPct val="100000"/>
              </a:lnSpc>
              <a:spcBef>
                <a:spcPts val="600"/>
              </a:spcBef>
              <a:spcAft>
                <a:spcPts val="600"/>
              </a:spcAft>
              <a:buSzPts val="1840"/>
              <a:buNone/>
              <a:defRPr sz="1600" b="1"/>
            </a:lvl9pPr>
          </a:lstStyle>
          <a:p>
            <a:endParaRPr/>
          </a:p>
        </p:txBody>
      </p:sp>
      <p:sp>
        <p:nvSpPr>
          <p:cNvPr id="57" name="Google Shape;57;p23"/>
          <p:cNvSpPr txBox="1">
            <a:spLocks noGrp="1"/>
          </p:cNvSpPr>
          <p:nvPr>
            <p:ph type="body" idx="2"/>
          </p:nvPr>
        </p:nvSpPr>
        <p:spPr>
          <a:xfrm>
            <a:off x="1295400"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58" name="Google Shape;58;p23"/>
          <p:cNvSpPr txBox="1">
            <a:spLocks noGrp="1"/>
          </p:cNvSpPr>
          <p:nvPr>
            <p:ph type="body" idx="3"/>
          </p:nvPr>
        </p:nvSpPr>
        <p:spPr>
          <a:xfrm>
            <a:off x="6180670"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672"/>
              </a:spcBef>
              <a:spcAft>
                <a:spcPts val="0"/>
              </a:spcAft>
              <a:buSzPts val="3220"/>
              <a:buNone/>
              <a:defRPr sz="2800" b="0">
                <a:solidFill>
                  <a:schemeClr val="accent1"/>
                </a:solidFill>
              </a:defRPr>
            </a:lvl1pPr>
            <a:lvl2pPr marL="914400" lvl="1" indent="-228600" algn="l">
              <a:lnSpc>
                <a:spcPct val="100000"/>
              </a:lnSpc>
              <a:spcBef>
                <a:spcPts val="600"/>
              </a:spcBef>
              <a:spcAft>
                <a:spcPts val="0"/>
              </a:spcAft>
              <a:buSzPts val="2300"/>
              <a:buNone/>
              <a:defRPr sz="2000" b="1"/>
            </a:lvl2pPr>
            <a:lvl3pPr marL="1371600" lvl="2" indent="-228600" algn="l">
              <a:lnSpc>
                <a:spcPct val="100000"/>
              </a:lnSpc>
              <a:spcBef>
                <a:spcPts val="600"/>
              </a:spcBef>
              <a:spcAft>
                <a:spcPts val="0"/>
              </a:spcAft>
              <a:buSzPts val="2070"/>
              <a:buNone/>
              <a:defRPr sz="1800" b="1"/>
            </a:lvl3pPr>
            <a:lvl4pPr marL="1828800" lvl="3" indent="-228600" algn="l">
              <a:lnSpc>
                <a:spcPct val="100000"/>
              </a:lnSpc>
              <a:spcBef>
                <a:spcPts val="600"/>
              </a:spcBef>
              <a:spcAft>
                <a:spcPts val="0"/>
              </a:spcAft>
              <a:buSzPts val="1840"/>
              <a:buNone/>
              <a:defRPr sz="1600" b="1"/>
            </a:lvl4pPr>
            <a:lvl5pPr marL="2286000" lvl="4" indent="-228600" algn="l">
              <a:lnSpc>
                <a:spcPct val="100000"/>
              </a:lnSpc>
              <a:spcBef>
                <a:spcPts val="600"/>
              </a:spcBef>
              <a:spcAft>
                <a:spcPts val="0"/>
              </a:spcAft>
              <a:buSzPts val="1840"/>
              <a:buNone/>
              <a:defRPr sz="1600" b="1"/>
            </a:lvl5pPr>
            <a:lvl6pPr marL="2743200" lvl="5" indent="-228600" algn="l">
              <a:lnSpc>
                <a:spcPct val="100000"/>
              </a:lnSpc>
              <a:spcBef>
                <a:spcPts val="600"/>
              </a:spcBef>
              <a:spcAft>
                <a:spcPts val="0"/>
              </a:spcAft>
              <a:buSzPts val="1840"/>
              <a:buNone/>
              <a:defRPr sz="1600" b="1"/>
            </a:lvl6pPr>
            <a:lvl7pPr marL="3200400" lvl="6" indent="-228600" algn="l">
              <a:lnSpc>
                <a:spcPct val="100000"/>
              </a:lnSpc>
              <a:spcBef>
                <a:spcPts val="600"/>
              </a:spcBef>
              <a:spcAft>
                <a:spcPts val="0"/>
              </a:spcAft>
              <a:buSzPts val="1840"/>
              <a:buNone/>
              <a:defRPr sz="1600" b="1"/>
            </a:lvl7pPr>
            <a:lvl8pPr marL="3657600" lvl="7" indent="-228600" algn="l">
              <a:lnSpc>
                <a:spcPct val="100000"/>
              </a:lnSpc>
              <a:spcBef>
                <a:spcPts val="600"/>
              </a:spcBef>
              <a:spcAft>
                <a:spcPts val="0"/>
              </a:spcAft>
              <a:buSzPts val="1840"/>
              <a:buNone/>
              <a:defRPr sz="1600" b="1"/>
            </a:lvl8pPr>
            <a:lvl9pPr marL="4114800" lvl="8" indent="-228600" algn="l">
              <a:lnSpc>
                <a:spcPct val="100000"/>
              </a:lnSpc>
              <a:spcBef>
                <a:spcPts val="600"/>
              </a:spcBef>
              <a:spcAft>
                <a:spcPts val="600"/>
              </a:spcAft>
              <a:buSzPts val="1840"/>
              <a:buNone/>
              <a:defRPr sz="1600" b="1"/>
            </a:lvl9pPr>
          </a:lstStyle>
          <a:p>
            <a:endParaRPr/>
          </a:p>
        </p:txBody>
      </p:sp>
      <p:sp>
        <p:nvSpPr>
          <p:cNvPr id="59" name="Google Shape;59;p23"/>
          <p:cNvSpPr txBox="1">
            <a:spLocks noGrp="1"/>
          </p:cNvSpPr>
          <p:nvPr>
            <p:ph type="body" idx="4"/>
          </p:nvPr>
        </p:nvSpPr>
        <p:spPr>
          <a:xfrm>
            <a:off x="6180670"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60" name="Google Shape;60;p2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63" name="Google Shape;63;p23"/>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24"/>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69" name="Google Shape;69;p24"/>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
        <p:cNvGrpSpPr/>
        <p:nvPr/>
      </p:nvGrpSpPr>
      <p:grpSpPr>
        <a:xfrm>
          <a:off x="0" y="0"/>
          <a:ext cx="0" cy="0"/>
          <a:chOff x="0" y="0"/>
          <a:chExt cx="0" cy="0"/>
        </a:xfrm>
      </p:grpSpPr>
      <p:sp>
        <p:nvSpPr>
          <p:cNvPr id="71" name="Google Shape;71;p25"/>
          <p:cNvSpPr txBox="1">
            <a:spLocks noGrp="1"/>
          </p:cNvSpPr>
          <p:nvPr>
            <p:ph type="title"/>
          </p:nvPr>
        </p:nvSpPr>
        <p:spPr>
          <a:xfrm>
            <a:off x="2015069" y="1752606"/>
            <a:ext cx="8158688" cy="1822514"/>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262626"/>
              </a:buClr>
              <a:buSzPts val="4400"/>
              <a:buFont typeface="Garamond"/>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5"/>
          <p:cNvSpPr txBox="1">
            <a:spLocks noGrp="1"/>
          </p:cNvSpPr>
          <p:nvPr>
            <p:ph type="body" idx="1"/>
          </p:nvPr>
        </p:nvSpPr>
        <p:spPr>
          <a:xfrm>
            <a:off x="2015067" y="3846051"/>
            <a:ext cx="8158690" cy="954547"/>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480"/>
              </a:spcBef>
              <a:spcAft>
                <a:spcPts val="0"/>
              </a:spcAft>
              <a:buSzPts val="2760"/>
              <a:buNone/>
              <a:defRPr sz="2400">
                <a:solidFill>
                  <a:schemeClr val="dk1"/>
                </a:solidFill>
              </a:defRPr>
            </a:lvl1pPr>
            <a:lvl2pPr marL="914400" lvl="1" indent="-228600" algn="l">
              <a:lnSpc>
                <a:spcPct val="100000"/>
              </a:lnSpc>
              <a:spcBef>
                <a:spcPts val="600"/>
              </a:spcBef>
              <a:spcAft>
                <a:spcPts val="0"/>
              </a:spcAft>
              <a:buSzPts val="2070"/>
              <a:buNone/>
              <a:defRPr sz="1800">
                <a:solidFill>
                  <a:srgbClr val="888888"/>
                </a:solidFill>
              </a:defRPr>
            </a:lvl2pPr>
            <a:lvl3pPr marL="1371600" lvl="2" indent="-228600" algn="l">
              <a:lnSpc>
                <a:spcPct val="100000"/>
              </a:lnSpc>
              <a:spcBef>
                <a:spcPts val="600"/>
              </a:spcBef>
              <a:spcAft>
                <a:spcPts val="0"/>
              </a:spcAft>
              <a:buSzPts val="1840"/>
              <a:buNone/>
              <a:defRPr sz="1600">
                <a:solidFill>
                  <a:srgbClr val="888888"/>
                </a:solidFill>
              </a:defRPr>
            </a:lvl3pPr>
            <a:lvl4pPr marL="1828800" lvl="3" indent="-228600" algn="l">
              <a:lnSpc>
                <a:spcPct val="100000"/>
              </a:lnSpc>
              <a:spcBef>
                <a:spcPts val="600"/>
              </a:spcBef>
              <a:spcAft>
                <a:spcPts val="0"/>
              </a:spcAft>
              <a:buSzPts val="1610"/>
              <a:buNone/>
              <a:defRPr sz="1400">
                <a:solidFill>
                  <a:srgbClr val="888888"/>
                </a:solidFill>
              </a:defRPr>
            </a:lvl4pPr>
            <a:lvl5pPr marL="2286000" lvl="4" indent="-228600" algn="l">
              <a:lnSpc>
                <a:spcPct val="100000"/>
              </a:lnSpc>
              <a:spcBef>
                <a:spcPts val="600"/>
              </a:spcBef>
              <a:spcAft>
                <a:spcPts val="0"/>
              </a:spcAft>
              <a:buSzPts val="1610"/>
              <a:buNone/>
              <a:defRPr sz="1400">
                <a:solidFill>
                  <a:srgbClr val="888888"/>
                </a:solidFill>
              </a:defRPr>
            </a:lvl5pPr>
            <a:lvl6pPr marL="2743200" lvl="5" indent="-228600" algn="l">
              <a:lnSpc>
                <a:spcPct val="100000"/>
              </a:lnSpc>
              <a:spcBef>
                <a:spcPts val="600"/>
              </a:spcBef>
              <a:spcAft>
                <a:spcPts val="0"/>
              </a:spcAft>
              <a:buSzPts val="1610"/>
              <a:buNone/>
              <a:defRPr sz="1400">
                <a:solidFill>
                  <a:srgbClr val="888888"/>
                </a:solidFill>
              </a:defRPr>
            </a:lvl6pPr>
            <a:lvl7pPr marL="3200400" lvl="6" indent="-228600" algn="l">
              <a:lnSpc>
                <a:spcPct val="100000"/>
              </a:lnSpc>
              <a:spcBef>
                <a:spcPts val="600"/>
              </a:spcBef>
              <a:spcAft>
                <a:spcPts val="0"/>
              </a:spcAft>
              <a:buSzPts val="1610"/>
              <a:buNone/>
              <a:defRPr sz="1400">
                <a:solidFill>
                  <a:srgbClr val="888888"/>
                </a:solidFill>
              </a:defRPr>
            </a:lvl7pPr>
            <a:lvl8pPr marL="3657600" lvl="7" indent="-228600" algn="l">
              <a:lnSpc>
                <a:spcPct val="100000"/>
              </a:lnSpc>
              <a:spcBef>
                <a:spcPts val="600"/>
              </a:spcBef>
              <a:spcAft>
                <a:spcPts val="0"/>
              </a:spcAft>
              <a:buSzPts val="1610"/>
              <a:buNone/>
              <a:defRPr sz="1400">
                <a:solidFill>
                  <a:srgbClr val="888888"/>
                </a:solidFill>
              </a:defRPr>
            </a:lvl8pPr>
            <a:lvl9pPr marL="4114800" lvl="8" indent="-228600" algn="l">
              <a:lnSpc>
                <a:spcPct val="100000"/>
              </a:lnSpc>
              <a:spcBef>
                <a:spcPts val="600"/>
              </a:spcBef>
              <a:spcAft>
                <a:spcPts val="600"/>
              </a:spcAft>
              <a:buSzPts val="1610"/>
              <a:buNone/>
              <a:defRPr sz="1400">
                <a:solidFill>
                  <a:srgbClr val="888888"/>
                </a:solidFill>
              </a:defRPr>
            </a:lvl9pPr>
          </a:lstStyle>
          <a:p>
            <a:endParaRPr/>
          </a:p>
        </p:txBody>
      </p:sp>
      <p:sp>
        <p:nvSpPr>
          <p:cNvPr id="73" name="Google Shape;73;p2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76" name="Google Shape;76;p25"/>
          <p:cNvCxnSpPr/>
          <p:nvPr/>
        </p:nvCxnSpPr>
        <p:spPr>
          <a:xfrm>
            <a:off x="2012723" y="3710585"/>
            <a:ext cx="816338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
        <p:cNvGrpSpPr/>
        <p:nvPr/>
      </p:nvGrpSpPr>
      <p:grpSpPr>
        <a:xfrm>
          <a:off x="0" y="0"/>
          <a:ext cx="0" cy="0"/>
          <a:chOff x="0" y="0"/>
          <a:chExt cx="0" cy="0"/>
        </a:xfrm>
      </p:grpSpPr>
      <p:sp>
        <p:nvSpPr>
          <p:cNvPr id="78" name="Google Shape;78;p2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1"/>
        <p:cNvGrpSpPr/>
        <p:nvPr/>
      </p:nvGrpSpPr>
      <p:grpSpPr>
        <a:xfrm>
          <a:off x="0" y="0"/>
          <a:ext cx="0" cy="0"/>
          <a:chOff x="0" y="0"/>
          <a:chExt cx="0" cy="0"/>
        </a:xfrm>
      </p:grpSpPr>
      <p:sp>
        <p:nvSpPr>
          <p:cNvPr id="82" name="Google Shape;82;p27"/>
          <p:cNvSpPr txBox="1">
            <a:spLocks noGrp="1"/>
          </p:cNvSpPr>
          <p:nvPr>
            <p:ph type="title"/>
          </p:nvPr>
        </p:nvSpPr>
        <p:spPr>
          <a:xfrm>
            <a:off x="1293811" y="1388534"/>
            <a:ext cx="3718455"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262626"/>
              </a:buClr>
              <a:buSzPts val="2400"/>
              <a:buFont typeface="Garamond"/>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body" idx="1"/>
          </p:nvPr>
        </p:nvSpPr>
        <p:spPr>
          <a:xfrm>
            <a:off x="5418668" y="982131"/>
            <a:ext cx="5469466" cy="4893735"/>
          </a:xfrm>
          <a:prstGeom prst="rect">
            <a:avLst/>
          </a:prstGeom>
          <a:noFill/>
          <a:ln>
            <a:noFill/>
          </a:ln>
        </p:spPr>
        <p:txBody>
          <a:bodyPr spcFirstLastPara="1" wrap="square" lIns="91425" tIns="45700" rIns="91425" bIns="45700" anchor="ctr" anchorCtr="0">
            <a:normAutofit/>
          </a:bodyPr>
          <a:lstStyle>
            <a:lvl1pPr marL="457200" lvl="0" indent="-360045" algn="l">
              <a:lnSpc>
                <a:spcPct val="100000"/>
              </a:lnSpc>
              <a:spcBef>
                <a:spcPts val="360"/>
              </a:spcBef>
              <a:spcAft>
                <a:spcPts val="0"/>
              </a:spcAft>
              <a:buSzPts val="2070"/>
              <a:buChar char="•"/>
              <a:defRPr/>
            </a:lvl1pPr>
            <a:lvl2pPr marL="914400" lvl="1" indent="-360044" algn="l">
              <a:lnSpc>
                <a:spcPct val="100000"/>
              </a:lnSpc>
              <a:spcBef>
                <a:spcPts val="600"/>
              </a:spcBef>
              <a:spcAft>
                <a:spcPts val="0"/>
              </a:spcAft>
              <a:buSzPts val="2070"/>
              <a:buChar char="•"/>
              <a:defRPr/>
            </a:lvl2pPr>
            <a:lvl3pPr marL="1371600" lvl="2" indent="-360044" algn="l">
              <a:lnSpc>
                <a:spcPct val="100000"/>
              </a:lnSpc>
              <a:spcBef>
                <a:spcPts val="600"/>
              </a:spcBef>
              <a:spcAft>
                <a:spcPts val="0"/>
              </a:spcAft>
              <a:buSzPts val="2070"/>
              <a:buChar char="•"/>
              <a:defRPr/>
            </a:lvl3pPr>
            <a:lvl4pPr marL="1828800" lvl="3" indent="-360044" algn="l">
              <a:lnSpc>
                <a:spcPct val="100000"/>
              </a:lnSpc>
              <a:spcBef>
                <a:spcPts val="600"/>
              </a:spcBef>
              <a:spcAft>
                <a:spcPts val="0"/>
              </a:spcAft>
              <a:buSzPts val="2070"/>
              <a:buChar char="•"/>
              <a:defRPr/>
            </a:lvl4pPr>
            <a:lvl5pPr marL="2286000" lvl="4" indent="-360045" algn="l">
              <a:lnSpc>
                <a:spcPct val="100000"/>
              </a:lnSpc>
              <a:spcBef>
                <a:spcPts val="600"/>
              </a:spcBef>
              <a:spcAft>
                <a:spcPts val="0"/>
              </a:spcAft>
              <a:buSzPts val="2070"/>
              <a:buChar char="•"/>
              <a:defRPr/>
            </a:lvl5pPr>
            <a:lvl6pPr marL="2743200" lvl="5" indent="-360045" algn="l">
              <a:lnSpc>
                <a:spcPct val="100000"/>
              </a:lnSpc>
              <a:spcBef>
                <a:spcPts val="600"/>
              </a:spcBef>
              <a:spcAft>
                <a:spcPts val="0"/>
              </a:spcAft>
              <a:buSzPts val="2070"/>
              <a:buChar char="•"/>
              <a:defRPr/>
            </a:lvl6pPr>
            <a:lvl7pPr marL="3200400" lvl="6" indent="-360045" algn="l">
              <a:lnSpc>
                <a:spcPct val="100000"/>
              </a:lnSpc>
              <a:spcBef>
                <a:spcPts val="600"/>
              </a:spcBef>
              <a:spcAft>
                <a:spcPts val="0"/>
              </a:spcAft>
              <a:buSzPts val="2070"/>
              <a:buChar char="•"/>
              <a:defRPr/>
            </a:lvl7pPr>
            <a:lvl8pPr marL="3657600" lvl="7" indent="-360045" algn="l">
              <a:lnSpc>
                <a:spcPct val="100000"/>
              </a:lnSpc>
              <a:spcBef>
                <a:spcPts val="600"/>
              </a:spcBef>
              <a:spcAft>
                <a:spcPts val="0"/>
              </a:spcAft>
              <a:buSzPts val="2070"/>
              <a:buChar char="•"/>
              <a:defRPr/>
            </a:lvl8pPr>
            <a:lvl9pPr marL="4114800" lvl="8" indent="-360045" algn="l">
              <a:lnSpc>
                <a:spcPct val="100000"/>
              </a:lnSpc>
              <a:spcBef>
                <a:spcPts val="600"/>
              </a:spcBef>
              <a:spcAft>
                <a:spcPts val="600"/>
              </a:spcAft>
              <a:buSzPts val="2070"/>
              <a:buChar char="•"/>
              <a:defRPr/>
            </a:lvl9pPr>
          </a:lstStyle>
          <a:p>
            <a:endParaRPr/>
          </a:p>
        </p:txBody>
      </p:sp>
      <p:sp>
        <p:nvSpPr>
          <p:cNvPr id="84" name="Google Shape;84;p27"/>
          <p:cNvSpPr txBox="1">
            <a:spLocks noGrp="1"/>
          </p:cNvSpPr>
          <p:nvPr>
            <p:ph type="body" idx="2"/>
          </p:nvPr>
        </p:nvSpPr>
        <p:spPr>
          <a:xfrm>
            <a:off x="1293811" y="3031065"/>
            <a:ext cx="3718455" cy="2438404"/>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320"/>
              </a:spcBef>
              <a:spcAft>
                <a:spcPts val="0"/>
              </a:spcAft>
              <a:buSzPts val="1840"/>
              <a:buNone/>
              <a:defRPr sz="1600"/>
            </a:lvl1pPr>
            <a:lvl2pPr marL="914400" lvl="1" indent="-228600" algn="l">
              <a:lnSpc>
                <a:spcPct val="100000"/>
              </a:lnSpc>
              <a:spcBef>
                <a:spcPts val="600"/>
              </a:spcBef>
              <a:spcAft>
                <a:spcPts val="0"/>
              </a:spcAft>
              <a:buSzPts val="1380"/>
              <a:buNone/>
              <a:defRPr sz="1200"/>
            </a:lvl2pPr>
            <a:lvl3pPr marL="1371600" lvl="2" indent="-228600" algn="l">
              <a:lnSpc>
                <a:spcPct val="100000"/>
              </a:lnSpc>
              <a:spcBef>
                <a:spcPts val="600"/>
              </a:spcBef>
              <a:spcAft>
                <a:spcPts val="0"/>
              </a:spcAft>
              <a:buSzPts val="1150"/>
              <a:buNone/>
              <a:defRPr sz="1000"/>
            </a:lvl3pPr>
            <a:lvl4pPr marL="1828800" lvl="3" indent="-228600" algn="l">
              <a:lnSpc>
                <a:spcPct val="100000"/>
              </a:lnSpc>
              <a:spcBef>
                <a:spcPts val="600"/>
              </a:spcBef>
              <a:spcAft>
                <a:spcPts val="0"/>
              </a:spcAft>
              <a:buSzPts val="1035"/>
              <a:buNone/>
              <a:defRPr sz="900"/>
            </a:lvl4pPr>
            <a:lvl5pPr marL="2286000" lvl="4" indent="-228600" algn="l">
              <a:lnSpc>
                <a:spcPct val="100000"/>
              </a:lnSpc>
              <a:spcBef>
                <a:spcPts val="600"/>
              </a:spcBef>
              <a:spcAft>
                <a:spcPts val="0"/>
              </a:spcAft>
              <a:buSzPts val="1035"/>
              <a:buNone/>
              <a:defRPr sz="900"/>
            </a:lvl5pPr>
            <a:lvl6pPr marL="2743200" lvl="5" indent="-228600" algn="l">
              <a:lnSpc>
                <a:spcPct val="100000"/>
              </a:lnSpc>
              <a:spcBef>
                <a:spcPts val="600"/>
              </a:spcBef>
              <a:spcAft>
                <a:spcPts val="0"/>
              </a:spcAft>
              <a:buSzPts val="1035"/>
              <a:buNone/>
              <a:defRPr sz="900"/>
            </a:lvl6pPr>
            <a:lvl7pPr marL="3200400" lvl="6" indent="-228600" algn="l">
              <a:lnSpc>
                <a:spcPct val="100000"/>
              </a:lnSpc>
              <a:spcBef>
                <a:spcPts val="600"/>
              </a:spcBef>
              <a:spcAft>
                <a:spcPts val="0"/>
              </a:spcAft>
              <a:buSzPts val="1035"/>
              <a:buNone/>
              <a:defRPr sz="900"/>
            </a:lvl7pPr>
            <a:lvl8pPr marL="3657600" lvl="7" indent="-228600" algn="l">
              <a:lnSpc>
                <a:spcPct val="100000"/>
              </a:lnSpc>
              <a:spcBef>
                <a:spcPts val="600"/>
              </a:spcBef>
              <a:spcAft>
                <a:spcPts val="0"/>
              </a:spcAft>
              <a:buSzPts val="1035"/>
              <a:buNone/>
              <a:defRPr sz="900"/>
            </a:lvl8pPr>
            <a:lvl9pPr marL="4114800" lvl="8" indent="-228600" algn="l">
              <a:lnSpc>
                <a:spcPct val="100000"/>
              </a:lnSpc>
              <a:spcBef>
                <a:spcPts val="600"/>
              </a:spcBef>
              <a:spcAft>
                <a:spcPts val="600"/>
              </a:spcAft>
              <a:buSzPts val="1035"/>
              <a:buNone/>
              <a:defRPr sz="900"/>
            </a:lvl9pPr>
          </a:lstStyle>
          <a:p>
            <a:endParaRPr/>
          </a:p>
        </p:txBody>
      </p:sp>
      <p:sp>
        <p:nvSpPr>
          <p:cNvPr id="85" name="Google Shape;85;p2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cxnSp>
        <p:nvCxnSpPr>
          <p:cNvPr id="88" name="Google Shape;88;p27"/>
          <p:cNvCxnSpPr/>
          <p:nvPr/>
        </p:nvCxnSpPr>
        <p:spPr>
          <a:xfrm>
            <a:off x="1396169" y="2912533"/>
            <a:ext cx="35144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18"/>
          <p:cNvGrpSpPr/>
          <p:nvPr/>
        </p:nvGrpSpPr>
        <p:grpSpPr>
          <a:xfrm>
            <a:off x="-15736" y="0"/>
            <a:ext cx="12229962" cy="6856214"/>
            <a:chOff x="-15736" y="0"/>
            <a:chExt cx="12229962" cy="6856214"/>
          </a:xfrm>
        </p:grpSpPr>
        <p:pic>
          <p:nvPicPr>
            <p:cNvPr id="11" name="Google Shape;11;p18" descr="HD-PanelContent.png"/>
            <p:cNvPicPr preferRelativeResize="0"/>
            <p:nvPr/>
          </p:nvPicPr>
          <p:blipFill rotWithShape="1">
            <a:blip r:embed="rId20">
              <a:alphaModFix/>
            </a:blip>
            <a:srcRect/>
            <a:stretch/>
          </p:blipFill>
          <p:spPr>
            <a:xfrm>
              <a:off x="0" y="0"/>
              <a:ext cx="12188825" cy="6856214"/>
            </a:xfrm>
            <a:prstGeom prst="rect">
              <a:avLst/>
            </a:prstGeom>
            <a:noFill/>
            <a:ln>
              <a:noFill/>
            </a:ln>
          </p:spPr>
        </p:pic>
        <p:sp>
          <p:nvSpPr>
            <p:cNvPr id="12" name="Google Shape;12;p18"/>
            <p:cNvSpPr/>
            <p:nvPr/>
          </p:nvSpPr>
          <p:spPr>
            <a:xfrm>
              <a:off x="608012" y="609600"/>
              <a:ext cx="10972800" cy="5638800"/>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 name="Google Shape;13;p18" descr="HDRibbonContent-UniformTrim.png"/>
            <p:cNvPicPr preferRelativeResize="0"/>
            <p:nvPr/>
          </p:nvPicPr>
          <p:blipFill rotWithShape="1">
            <a:blip r:embed="rId21">
              <a:alphaModFix/>
            </a:blip>
            <a:srcRect/>
            <a:stretch/>
          </p:blipFill>
          <p:spPr>
            <a:xfrm>
              <a:off x="-15736" y="3153832"/>
              <a:ext cx="777240" cy="606425"/>
            </a:xfrm>
            <a:prstGeom prst="rect">
              <a:avLst/>
            </a:prstGeom>
            <a:noFill/>
            <a:ln>
              <a:noFill/>
            </a:ln>
          </p:spPr>
        </p:pic>
        <p:pic>
          <p:nvPicPr>
            <p:cNvPr id="14" name="Google Shape;14;p18" descr="HDRibbonContent-UniformTrim.png"/>
            <p:cNvPicPr preferRelativeResize="0"/>
            <p:nvPr/>
          </p:nvPicPr>
          <p:blipFill rotWithShape="1">
            <a:blip r:embed="rId21">
              <a:alphaModFix/>
            </a:blip>
            <a:srcRect/>
            <a:stretch/>
          </p:blipFill>
          <p:spPr>
            <a:xfrm>
              <a:off x="11436986" y="3153832"/>
              <a:ext cx="777240" cy="606425"/>
            </a:xfrm>
            <a:prstGeom prst="rect">
              <a:avLst/>
            </a:prstGeom>
            <a:noFill/>
            <a:ln>
              <a:noFill/>
            </a:ln>
          </p:spPr>
        </p:pic>
      </p:grpSp>
      <p:sp>
        <p:nvSpPr>
          <p:cNvPr id="15" name="Google Shape;15;p18"/>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262626"/>
              </a:buClr>
              <a:buSzPts val="4400"/>
              <a:buFont typeface="Garamond"/>
              <a:buNone/>
              <a:defRPr sz="4400" b="0" i="0" u="none" strike="noStrike" cap="none">
                <a:solidFill>
                  <a:srgbClr val="262626"/>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6" name="Google Shape;16;p18"/>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marR="0" lvl="0" indent="-403860" algn="l" rtl="0">
              <a:lnSpc>
                <a:spcPct val="100000"/>
              </a:lnSpc>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lnSpc>
                <a:spcPct val="100000"/>
              </a:lnSpc>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lnSpc>
                <a:spcPct val="100000"/>
              </a:lnSpc>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lnSpc>
                <a:spcPct val="100000"/>
              </a:lnSpc>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lnSpc>
                <a:spcPct val="100000"/>
              </a:lnSpc>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lnSpc>
                <a:spcPct val="100000"/>
              </a:lnSpc>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7" name="Google Shape;17;p1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9pPr>
          </a:lstStyle>
          <a:p>
            <a:endParaRPr/>
          </a:p>
        </p:txBody>
      </p:sp>
      <p:sp>
        <p:nvSpPr>
          <p:cNvPr id="18" name="Google Shape;18;p1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aramond"/>
                <a:ea typeface="Garamond"/>
                <a:cs typeface="Garamond"/>
                <a:sym typeface="Garamond"/>
              </a:defRPr>
            </a:lvl9pPr>
          </a:lstStyle>
          <a:p>
            <a:endParaRPr/>
          </a:p>
        </p:txBody>
      </p:sp>
      <p:sp>
        <p:nvSpPr>
          <p:cNvPr id="19" name="Google Shape;19;p1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6.png"/><Relationship Id="rId7" Type="http://schemas.openxmlformats.org/officeDocument/2006/relationships/hyperlink" Target="https://mypeacefulland.com/how-to-grow-peas-and-their-benefit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hyperlink" Target="http://wholehealthmedicine.blogspot.com/2013/04/monday-health-tip-importance-of-dietary.html" TargetMode="External"/><Relationship Id="rId3" Type="http://schemas.openxmlformats.org/officeDocument/2006/relationships/image" Target="../media/image50.jpg"/><Relationship Id="rId7" Type="http://schemas.openxmlformats.org/officeDocument/2006/relationships/image" Target="../media/image52.jpg"/><Relationship Id="rId12" Type="http://schemas.openxmlformats.org/officeDocument/2006/relationships/hyperlink" Target="http://commons.wikimedia.org/wiki/File:Early_-Masonic_Freemasonry-_Human_Bones_Prop_Lot.jpg"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www.amisampath.com/p/social-media-brand-health-check.html" TargetMode="External"/><Relationship Id="rId11" Type="http://schemas.openxmlformats.org/officeDocument/2006/relationships/image" Target="../media/image54.jpg"/><Relationship Id="rId5" Type="http://schemas.openxmlformats.org/officeDocument/2006/relationships/image" Target="../media/image51.jpeg"/><Relationship Id="rId10" Type="http://schemas.openxmlformats.org/officeDocument/2006/relationships/hyperlink" Target="https://www.freepngimg.com/png/64985-emoticon-heart-emojis-eye-emoji-png-download-free" TargetMode="External"/><Relationship Id="rId4" Type="http://schemas.openxmlformats.org/officeDocument/2006/relationships/hyperlink" Target="http://homegrown-adventuresinmygarden.blogspot.com/2015/07/harvest-monday-july-6-2015.html" TargetMode="External"/><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hyperlink" Target="http://www.publicdomainfiles.com/show_file.php?id=13947392419867" TargetMode="External"/><Relationship Id="rId3" Type="http://schemas.openxmlformats.org/officeDocument/2006/relationships/image" Target="../media/image55.jp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hyperlink" Target="https://www.pexels.com/photo/bowl-of-snap-peas-768091/"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flickr.com/photos/98192834@N07/26131746732" TargetMode="External"/><Relationship Id="rId3" Type="http://schemas.openxmlformats.org/officeDocument/2006/relationships/image" Target="../media/image59.png"/><Relationship Id="rId7"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flickr.com/photos/plushoff/5371113650" TargetMode="External"/><Relationship Id="rId5" Type="http://schemas.openxmlformats.org/officeDocument/2006/relationships/image" Target="../media/image60.jpg"/><Relationship Id="rId4" Type="http://schemas.openxmlformats.org/officeDocument/2006/relationships/hyperlink" Target="https://pixabay.com/en/twins-two-peas-in-a-pod-pea-pod-1147613/"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ideo" Target="https://www.youtube.com/embed/A9q6ccJ0DgE?feature=oembed" TargetMode="External"/><Relationship Id="rId5" Type="http://schemas.openxmlformats.org/officeDocument/2006/relationships/image" Target="../media/image62.jpeg"/><Relationship Id="rId4" Type="http://schemas.openxmlformats.org/officeDocument/2006/relationships/hyperlink" Target="https://youtu.be/A9q6ccJ0DgE"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ideo" Target="https://www.youtube.com/embed/thrb1KwSD2Q?feature=oembed" TargetMode="External"/><Relationship Id="rId5" Type="http://schemas.openxmlformats.org/officeDocument/2006/relationships/image" Target="../media/image63.jpeg"/><Relationship Id="rId4" Type="http://schemas.openxmlformats.org/officeDocument/2006/relationships/hyperlink" Target="https://www.youtube.com/watch?v=thrb1KwSD2Q"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hyperlink" Target="https://scn.wikipedia.org/wiki/Idah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jfif"/></Relationships>
</file>

<file path=ppt/slides/_rels/slide6.xml.rels><?xml version="1.0" encoding="UTF-8" standalone="yes"?>
<Relationships xmlns="http://schemas.openxmlformats.org/package/2006/relationships"><Relationship Id="rId8" Type="http://schemas.openxmlformats.org/officeDocument/2006/relationships/hyperlink" Target="https://pngimg.com/download/24271" TargetMode="External"/><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 Id="rId9" Type="http://schemas.openxmlformats.org/officeDocument/2006/relationships/image" Target="../media/image29.jpg"/></Relationships>
</file>

<file path=ppt/slides/_rels/slide7.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34.jfif"/><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fif"/><Relationship Id="rId10" Type="http://schemas.openxmlformats.org/officeDocument/2006/relationships/hyperlink" Target="https://www.flickr.com/photos/garlandcannon/33553929315" TargetMode="External"/><Relationship Id="rId4" Type="http://schemas.openxmlformats.org/officeDocument/2006/relationships/image" Target="../media/image31.jfif"/><Relationship Id="rId9" Type="http://schemas.openxmlformats.org/officeDocument/2006/relationships/image" Target="../media/image36.jp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4.jfif"/><Relationship Id="rId13" Type="http://schemas.openxmlformats.org/officeDocument/2006/relationships/image" Target="../media/image49.jpg"/><Relationship Id="rId3" Type="http://schemas.openxmlformats.org/officeDocument/2006/relationships/image" Target="../media/image39.jpg"/><Relationship Id="rId7" Type="http://schemas.openxmlformats.org/officeDocument/2006/relationships/image" Target="../media/image43.jpg"/><Relationship Id="rId12" Type="http://schemas.openxmlformats.org/officeDocument/2006/relationships/image" Target="../media/image48.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2.jpg"/><Relationship Id="rId11" Type="http://schemas.openxmlformats.org/officeDocument/2006/relationships/image" Target="../media/image47.jpg"/><Relationship Id="rId5" Type="http://schemas.openxmlformats.org/officeDocument/2006/relationships/image" Target="../media/image41.jpg"/><Relationship Id="rId10" Type="http://schemas.openxmlformats.org/officeDocument/2006/relationships/image" Target="../media/image46.jpg"/><Relationship Id="rId4" Type="http://schemas.openxmlformats.org/officeDocument/2006/relationships/image" Target="../media/image40.jpg"/><Relationship Id="rId9"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
          <p:cNvSpPr txBox="1">
            <a:spLocks noGrp="1"/>
          </p:cNvSpPr>
          <p:nvPr>
            <p:ph type="ctrTitle"/>
          </p:nvPr>
        </p:nvSpPr>
        <p:spPr>
          <a:xfrm>
            <a:off x="4912468" y="2587998"/>
            <a:ext cx="4986154" cy="841002"/>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BB7265"/>
              </a:buClr>
              <a:buSzPts val="5600"/>
              <a:buFont typeface="Arial"/>
              <a:buNone/>
            </a:pPr>
            <a:r>
              <a:rPr lang="en-US" sz="5600" dirty="0">
                <a:solidFill>
                  <a:srgbClr val="E5BB5B"/>
                </a:solidFill>
                <a:latin typeface="Arial"/>
                <a:ea typeface="Arial"/>
                <a:cs typeface="Arial"/>
                <a:sym typeface="Arial"/>
              </a:rPr>
              <a:t>Sugar Snap Pea</a:t>
            </a:r>
            <a:endParaRPr sz="5600" dirty="0">
              <a:solidFill>
                <a:srgbClr val="E5BB5B"/>
              </a:solidFill>
              <a:latin typeface="Arial"/>
              <a:ea typeface="Arial"/>
              <a:cs typeface="Arial"/>
              <a:sym typeface="Arial"/>
            </a:endParaRPr>
          </a:p>
        </p:txBody>
      </p:sp>
      <p:sp>
        <p:nvSpPr>
          <p:cNvPr id="156" name="Google Shape;156;p1"/>
          <p:cNvSpPr txBox="1">
            <a:spLocks noGrp="1"/>
          </p:cNvSpPr>
          <p:nvPr>
            <p:ph type="subTitle" idx="1"/>
          </p:nvPr>
        </p:nvSpPr>
        <p:spPr>
          <a:xfrm>
            <a:off x="4238200" y="3610230"/>
            <a:ext cx="2687894" cy="498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415"/>
              <a:buNone/>
            </a:pPr>
            <a:r>
              <a:rPr lang="en-US" sz="2200" b="1" dirty="0">
                <a:solidFill>
                  <a:srgbClr val="BB7265"/>
                </a:solidFill>
                <a:latin typeface="Arial"/>
                <a:ea typeface="Arial"/>
                <a:cs typeface="Arial"/>
                <a:sym typeface="Arial"/>
              </a:rPr>
              <a:t>A Virtual Field Trip</a:t>
            </a:r>
            <a:endParaRPr sz="2200" b="1" dirty="0">
              <a:solidFill>
                <a:srgbClr val="BB7265"/>
              </a:solidFill>
              <a:latin typeface="Arial"/>
              <a:ea typeface="Arial"/>
              <a:cs typeface="Arial"/>
              <a:sym typeface="Arial"/>
            </a:endParaRPr>
          </a:p>
        </p:txBody>
      </p:sp>
      <p:pic>
        <p:nvPicPr>
          <p:cNvPr id="157" name="Google Shape;157;p1"/>
          <p:cNvPicPr preferRelativeResize="0"/>
          <p:nvPr/>
        </p:nvPicPr>
        <p:blipFill rotWithShape="1">
          <a:blip r:embed="rId3">
            <a:alphaModFix/>
          </a:blip>
          <a:srcRect/>
          <a:stretch/>
        </p:blipFill>
        <p:spPr>
          <a:xfrm>
            <a:off x="90916" y="107937"/>
            <a:ext cx="2036729" cy="1263663"/>
          </a:xfrm>
          <a:prstGeom prst="rect">
            <a:avLst/>
          </a:prstGeom>
          <a:noFill/>
          <a:ln>
            <a:noFill/>
          </a:ln>
        </p:spPr>
      </p:pic>
      <p:pic>
        <p:nvPicPr>
          <p:cNvPr id="160" name="Google Shape;160;p1"/>
          <p:cNvPicPr preferRelativeResize="0"/>
          <p:nvPr/>
        </p:nvPicPr>
        <p:blipFill rotWithShape="1">
          <a:blip r:embed="rId4">
            <a:alphaModFix/>
          </a:blip>
          <a:srcRect/>
          <a:stretch/>
        </p:blipFill>
        <p:spPr>
          <a:xfrm>
            <a:off x="299616" y="1480608"/>
            <a:ext cx="1619328" cy="1619328"/>
          </a:xfrm>
          <a:prstGeom prst="rect">
            <a:avLst/>
          </a:prstGeom>
          <a:noFill/>
          <a:ln>
            <a:noFill/>
          </a:ln>
        </p:spPr>
      </p:pic>
      <p:pic>
        <p:nvPicPr>
          <p:cNvPr id="6" name="Picture 5" descr="Green peas with one open pea with seeds">
            <a:extLst>
              <a:ext uri="{FF2B5EF4-FFF2-40B4-BE49-F238E27FC236}">
                <a16:creationId xmlns:a16="http://schemas.microsoft.com/office/drawing/2014/main" id="{BF85E5E5-728D-4E23-AABF-40923C6C90DC}"/>
              </a:ext>
            </a:extLst>
          </p:cNvPr>
          <p:cNvPicPr>
            <a:picLocks noChangeAspect="1"/>
          </p:cNvPicPr>
          <p:nvPr/>
        </p:nvPicPr>
        <p:blipFill>
          <a:blip r:embed="rId5"/>
          <a:stretch>
            <a:fillRect/>
          </a:stretch>
        </p:blipFill>
        <p:spPr>
          <a:xfrm>
            <a:off x="2746058" y="1850393"/>
            <a:ext cx="2166410" cy="1397377"/>
          </a:xfrm>
          <a:prstGeom prst="rect">
            <a:avLst/>
          </a:prstGeom>
        </p:spPr>
      </p:pic>
      <p:pic>
        <p:nvPicPr>
          <p:cNvPr id="11" name="Picture 10" descr="Close-up of a green plant&#10;&#10;Description automatically generated with low confidence">
            <a:extLst>
              <a:ext uri="{FF2B5EF4-FFF2-40B4-BE49-F238E27FC236}">
                <a16:creationId xmlns:a16="http://schemas.microsoft.com/office/drawing/2014/main" id="{4C568599-C5CD-4C42-BE21-41F2743325E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022646" y="3610230"/>
            <a:ext cx="2419221" cy="1627777"/>
          </a:xfrm>
          <a:prstGeom prst="rect">
            <a:avLst/>
          </a:prstGeom>
        </p:spPr>
      </p:pic>
      <p:sp>
        <p:nvSpPr>
          <p:cNvPr id="12" name="TextBox 11">
            <a:extLst>
              <a:ext uri="{FF2B5EF4-FFF2-40B4-BE49-F238E27FC236}">
                <a16:creationId xmlns:a16="http://schemas.microsoft.com/office/drawing/2014/main" id="{F7219720-A96D-49B0-BF78-B97CB6C49329}"/>
              </a:ext>
            </a:extLst>
          </p:cNvPr>
          <p:cNvSpPr txBox="1"/>
          <p:nvPr/>
        </p:nvSpPr>
        <p:spPr>
          <a:xfrm>
            <a:off x="8957068" y="9991284"/>
            <a:ext cx="9753600" cy="230832"/>
          </a:xfrm>
          <a:prstGeom prst="rect">
            <a:avLst/>
          </a:prstGeom>
          <a:noFill/>
        </p:spPr>
        <p:txBody>
          <a:bodyPr wrap="square" rtlCol="0">
            <a:spAutoFit/>
          </a:bodyPr>
          <a:lstStyle/>
          <a:p>
            <a:r>
              <a:rPr lang="en-US" sz="900">
                <a:hlinkClick r:id="rId7" tooltip="https://mypeacefulland.com/how-to-grow-peas-and-their-benefits/"/>
              </a:rPr>
              <a:t>This Photo</a:t>
            </a:r>
            <a:r>
              <a:rPr lang="en-US" sz="900"/>
              <a:t> by Unknown Author is licensed under </a:t>
            </a:r>
            <a:r>
              <a:rPr lang="en-US" sz="900">
                <a:hlinkClick r:id="rId8" tooltip="https://creativecommons.org/licenses/by/3.0/"/>
              </a:rPr>
              <a:t>CC BY</a:t>
            </a:r>
            <a:endParaRPr lang="en-US" sz="9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1"/>
          <p:cNvSpPr txBox="1">
            <a:spLocks noGrp="1"/>
          </p:cNvSpPr>
          <p:nvPr>
            <p:ph type="title"/>
          </p:nvPr>
        </p:nvSpPr>
        <p:spPr>
          <a:xfrm>
            <a:off x="4326902" y="868806"/>
            <a:ext cx="340074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dirty="0">
                <a:solidFill>
                  <a:srgbClr val="E5BB5B"/>
                </a:solidFill>
                <a:latin typeface="Arial"/>
                <a:ea typeface="Arial"/>
                <a:cs typeface="Arial"/>
                <a:sym typeface="Arial"/>
              </a:rPr>
              <a:t>Oh Snap!</a:t>
            </a:r>
            <a:endParaRPr dirty="0">
              <a:solidFill>
                <a:srgbClr val="E5BB5B"/>
              </a:solidFill>
              <a:latin typeface="Arial"/>
              <a:ea typeface="Arial"/>
              <a:cs typeface="Arial"/>
              <a:sym typeface="Arial"/>
            </a:endParaRPr>
          </a:p>
        </p:txBody>
      </p:sp>
      <p:sp>
        <p:nvSpPr>
          <p:cNvPr id="298" name="Google Shape;298;p11"/>
          <p:cNvSpPr txBox="1">
            <a:spLocks noGrp="1"/>
          </p:cNvSpPr>
          <p:nvPr>
            <p:ph type="body" idx="1"/>
          </p:nvPr>
        </p:nvSpPr>
        <p:spPr>
          <a:xfrm>
            <a:off x="3198012" y="3028584"/>
            <a:ext cx="5029715" cy="1720685"/>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3220"/>
              <a:buNone/>
            </a:pPr>
            <a:r>
              <a:rPr lang="en-US" u="sng" dirty="0">
                <a:latin typeface="Arial"/>
                <a:ea typeface="Arial"/>
                <a:cs typeface="Arial"/>
                <a:sym typeface="Arial"/>
              </a:rPr>
              <a:t>Vitamin K, A &amp; C</a:t>
            </a:r>
          </a:p>
          <a:p>
            <a:pPr marL="342900" lvl="0" indent="-342900" rtl="0">
              <a:lnSpc>
                <a:spcPct val="100000"/>
              </a:lnSpc>
              <a:spcBef>
                <a:spcPts val="0"/>
              </a:spcBef>
              <a:spcAft>
                <a:spcPts val="0"/>
              </a:spcAft>
              <a:buSzPts val="3220"/>
              <a:buFont typeface="Wingdings" panose="05000000000000000000" pitchFamily="2" charset="2"/>
              <a:buChar char="ü"/>
            </a:pPr>
            <a:r>
              <a:rPr lang="en-US" dirty="0">
                <a:latin typeface="Arial"/>
                <a:ea typeface="Arial"/>
                <a:cs typeface="Arial"/>
                <a:sym typeface="Arial"/>
              </a:rPr>
              <a:t>Strengthens the immune system</a:t>
            </a:r>
          </a:p>
          <a:p>
            <a:pPr marL="342900" lvl="0" indent="-342900" rtl="0">
              <a:lnSpc>
                <a:spcPct val="100000"/>
              </a:lnSpc>
              <a:spcBef>
                <a:spcPts val="0"/>
              </a:spcBef>
              <a:spcAft>
                <a:spcPts val="0"/>
              </a:spcAft>
              <a:buSzPts val="3220"/>
              <a:buFont typeface="Wingdings" panose="05000000000000000000" pitchFamily="2" charset="2"/>
              <a:buChar char="ü"/>
            </a:pPr>
            <a:r>
              <a:rPr lang="en-US" dirty="0">
                <a:latin typeface="Arial"/>
                <a:ea typeface="Arial"/>
                <a:cs typeface="Arial"/>
                <a:sym typeface="Arial"/>
              </a:rPr>
              <a:t>Important for skin &amp; eye health</a:t>
            </a:r>
          </a:p>
          <a:p>
            <a:pPr marL="342900" lvl="0" indent="-342900" rtl="0">
              <a:lnSpc>
                <a:spcPct val="100000"/>
              </a:lnSpc>
              <a:spcBef>
                <a:spcPts val="0"/>
              </a:spcBef>
              <a:spcAft>
                <a:spcPts val="0"/>
              </a:spcAft>
              <a:buSzPts val="3220"/>
              <a:buFont typeface="Wingdings" panose="05000000000000000000" pitchFamily="2" charset="2"/>
              <a:buChar char="ü"/>
            </a:pPr>
            <a:r>
              <a:rPr lang="en-US" dirty="0">
                <a:latin typeface="Arial"/>
                <a:ea typeface="Arial"/>
                <a:cs typeface="Arial"/>
                <a:sym typeface="Arial"/>
              </a:rPr>
              <a:t>Good for the heart &amp; bones</a:t>
            </a:r>
          </a:p>
          <a:p>
            <a:pPr marL="342900" lvl="0" indent="-342900" rtl="0">
              <a:lnSpc>
                <a:spcPct val="100000"/>
              </a:lnSpc>
              <a:spcBef>
                <a:spcPts val="0"/>
              </a:spcBef>
              <a:spcAft>
                <a:spcPts val="0"/>
              </a:spcAft>
              <a:buSzPts val="3220"/>
              <a:buFont typeface="Wingdings" panose="05000000000000000000" pitchFamily="2" charset="2"/>
              <a:buChar char="ü"/>
            </a:pPr>
            <a:endParaRPr lang="en-US" dirty="0">
              <a:latin typeface="Arial"/>
              <a:ea typeface="Arial"/>
              <a:cs typeface="Arial"/>
              <a:sym typeface="Arial"/>
            </a:endParaRPr>
          </a:p>
        </p:txBody>
      </p:sp>
      <p:pic>
        <p:nvPicPr>
          <p:cNvPr id="6" name="Picture 5">
            <a:extLst>
              <a:ext uri="{FF2B5EF4-FFF2-40B4-BE49-F238E27FC236}">
                <a16:creationId xmlns:a16="http://schemas.microsoft.com/office/drawing/2014/main" id="{3BC2DE1A-ABDD-4CD6-9B81-12007B29ABA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2324" y="626181"/>
            <a:ext cx="2415688" cy="1789119"/>
          </a:xfrm>
          <a:prstGeom prst="rect">
            <a:avLst/>
          </a:prstGeom>
        </p:spPr>
      </p:pic>
      <p:pic>
        <p:nvPicPr>
          <p:cNvPr id="9" name="Picture 8">
            <a:extLst>
              <a:ext uri="{FF2B5EF4-FFF2-40B4-BE49-F238E27FC236}">
                <a16:creationId xmlns:a16="http://schemas.microsoft.com/office/drawing/2014/main" id="{8A6C72C4-C7BD-491E-B790-5DE4FB81300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149235" y="2448332"/>
            <a:ext cx="2353925" cy="1564668"/>
          </a:xfrm>
          <a:prstGeom prst="rect">
            <a:avLst/>
          </a:prstGeom>
        </p:spPr>
      </p:pic>
      <p:pic>
        <p:nvPicPr>
          <p:cNvPr id="12" name="Picture 11">
            <a:extLst>
              <a:ext uri="{FF2B5EF4-FFF2-40B4-BE49-F238E27FC236}">
                <a16:creationId xmlns:a16="http://schemas.microsoft.com/office/drawing/2014/main" id="{0D1FCBC8-10A6-499D-A0BB-D66FCE6C0F7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341468" y="626181"/>
            <a:ext cx="3255760" cy="1709274"/>
          </a:xfrm>
          <a:prstGeom prst="rect">
            <a:avLst/>
          </a:prstGeom>
        </p:spPr>
      </p:pic>
      <p:sp>
        <p:nvSpPr>
          <p:cNvPr id="14" name="TextBox 13">
            <a:extLst>
              <a:ext uri="{FF2B5EF4-FFF2-40B4-BE49-F238E27FC236}">
                <a16:creationId xmlns:a16="http://schemas.microsoft.com/office/drawing/2014/main" id="{E489072E-07C2-49DF-B0B1-F613355FB93A}"/>
              </a:ext>
            </a:extLst>
          </p:cNvPr>
          <p:cNvSpPr txBox="1"/>
          <p:nvPr/>
        </p:nvSpPr>
        <p:spPr>
          <a:xfrm>
            <a:off x="1445213" y="2528177"/>
            <a:ext cx="4650786" cy="461665"/>
          </a:xfrm>
          <a:prstGeom prst="rect">
            <a:avLst/>
          </a:prstGeom>
          <a:noFill/>
        </p:spPr>
        <p:txBody>
          <a:bodyPr wrap="square" rtlCol="0">
            <a:spAutoFit/>
          </a:bodyPr>
          <a:lstStyle/>
          <a:p>
            <a:pPr marL="0" lvl="0" indent="0" algn="ctr" rtl="0">
              <a:lnSpc>
                <a:spcPct val="100000"/>
              </a:lnSpc>
              <a:spcBef>
                <a:spcPts val="0"/>
              </a:spcBef>
              <a:spcAft>
                <a:spcPts val="0"/>
              </a:spcAft>
              <a:buSzPts val="3220"/>
              <a:buNone/>
            </a:pPr>
            <a:r>
              <a:rPr lang="en-US" sz="2400" b="1" dirty="0">
                <a:latin typeface="Arial"/>
                <a:ea typeface="Arial"/>
                <a:cs typeface="Arial"/>
                <a:sym typeface="Arial"/>
              </a:rPr>
              <a:t>Sugar Snap Peas are high in:</a:t>
            </a:r>
          </a:p>
        </p:txBody>
      </p:sp>
      <p:sp>
        <p:nvSpPr>
          <p:cNvPr id="15" name="TextBox 14">
            <a:extLst>
              <a:ext uri="{FF2B5EF4-FFF2-40B4-BE49-F238E27FC236}">
                <a16:creationId xmlns:a16="http://schemas.microsoft.com/office/drawing/2014/main" id="{9FEEA2AC-AAAA-4FCA-A290-045EE2143F3F}"/>
              </a:ext>
            </a:extLst>
          </p:cNvPr>
          <p:cNvSpPr txBox="1"/>
          <p:nvPr/>
        </p:nvSpPr>
        <p:spPr>
          <a:xfrm>
            <a:off x="1513937" y="4788011"/>
            <a:ext cx="4513338" cy="461665"/>
          </a:xfrm>
          <a:prstGeom prst="rect">
            <a:avLst/>
          </a:prstGeom>
          <a:noFill/>
        </p:spPr>
        <p:txBody>
          <a:bodyPr wrap="square" rtlCol="0">
            <a:spAutoFit/>
          </a:bodyPr>
          <a:lstStyle/>
          <a:p>
            <a:r>
              <a:rPr lang="en-US" sz="2400" b="1" dirty="0"/>
              <a:t>Sugar Snap Peas have fiber</a:t>
            </a:r>
          </a:p>
        </p:txBody>
      </p:sp>
      <p:sp>
        <p:nvSpPr>
          <p:cNvPr id="25" name="TextBox 24">
            <a:extLst>
              <a:ext uri="{FF2B5EF4-FFF2-40B4-BE49-F238E27FC236}">
                <a16:creationId xmlns:a16="http://schemas.microsoft.com/office/drawing/2014/main" id="{7A055CD0-6361-44D1-9BF6-AEB286FDD77B}"/>
              </a:ext>
            </a:extLst>
          </p:cNvPr>
          <p:cNvSpPr txBox="1"/>
          <p:nvPr/>
        </p:nvSpPr>
        <p:spPr>
          <a:xfrm>
            <a:off x="3198012" y="5288418"/>
            <a:ext cx="6337595"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83992A"/>
              </a:buClr>
              <a:buSzPts val="3220"/>
              <a:buFont typeface="Wingdings" panose="05000000000000000000" pitchFamily="2" charset="2"/>
              <a:buChar char="ü"/>
              <a:tabLst/>
              <a:defRPr/>
            </a:pPr>
            <a:r>
              <a:rPr lang="en-US" sz="2400" dirty="0">
                <a:solidFill>
                  <a:srgbClr val="262626"/>
                </a:solidFill>
              </a:rPr>
              <a:t>Fiber is a </a:t>
            </a:r>
            <a:r>
              <a:rPr kumimoji="0" lang="en-US" sz="2400" b="0" i="0" u="none" strike="noStrike" kern="0" cap="none" spc="0" normalizeH="0" baseline="0" noProof="0" dirty="0">
                <a:ln>
                  <a:noFill/>
                </a:ln>
                <a:solidFill>
                  <a:srgbClr val="262626"/>
                </a:solidFill>
                <a:effectLst/>
                <a:uLnTx/>
                <a:uFillTx/>
                <a:latin typeface="Arial"/>
                <a:ea typeface="Arial"/>
                <a:cs typeface="Arial"/>
                <a:sym typeface="Arial"/>
              </a:rPr>
              <a:t>nutrient that helps with digestion &amp; keeps us from being hungry</a:t>
            </a:r>
          </a:p>
        </p:txBody>
      </p:sp>
      <p:pic>
        <p:nvPicPr>
          <p:cNvPr id="21" name="Picture 20">
            <a:extLst>
              <a:ext uri="{FF2B5EF4-FFF2-40B4-BE49-F238E27FC236}">
                <a16:creationId xmlns:a16="http://schemas.microsoft.com/office/drawing/2014/main" id="{62D9822B-B723-4E85-857D-883397DB4F40}"/>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469823" y="4125877"/>
            <a:ext cx="2033337" cy="2033337"/>
          </a:xfrm>
          <a:prstGeom prst="rect">
            <a:avLst/>
          </a:prstGeom>
        </p:spPr>
      </p:pic>
      <p:pic>
        <p:nvPicPr>
          <p:cNvPr id="24" name="Picture 23">
            <a:extLst>
              <a:ext uri="{FF2B5EF4-FFF2-40B4-BE49-F238E27FC236}">
                <a16:creationId xmlns:a16="http://schemas.microsoft.com/office/drawing/2014/main" id="{D269E8A6-093B-43A2-87D8-BDE87DE2734D}"/>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rot="20182782">
            <a:off x="782324" y="3474254"/>
            <a:ext cx="2415688" cy="91387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2"/>
          <p:cNvSpPr txBox="1">
            <a:spLocks noGrp="1"/>
          </p:cNvSpPr>
          <p:nvPr>
            <p:ph type="title"/>
          </p:nvPr>
        </p:nvSpPr>
        <p:spPr>
          <a:xfrm>
            <a:off x="4020900" y="838313"/>
            <a:ext cx="4150200" cy="1303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dirty="0">
                <a:solidFill>
                  <a:srgbClr val="E5BB5B"/>
                </a:solidFill>
                <a:latin typeface="Arial"/>
                <a:ea typeface="Arial"/>
                <a:cs typeface="Arial"/>
                <a:sym typeface="Arial"/>
              </a:rPr>
              <a:t>Fun Facts</a:t>
            </a:r>
            <a:endParaRPr dirty="0">
              <a:solidFill>
                <a:srgbClr val="E5BB5B"/>
              </a:solidFill>
              <a:latin typeface="Arial"/>
              <a:ea typeface="Arial"/>
              <a:cs typeface="Arial"/>
              <a:sym typeface="Arial"/>
            </a:endParaRPr>
          </a:p>
        </p:txBody>
      </p:sp>
      <p:sp>
        <p:nvSpPr>
          <p:cNvPr id="311" name="Google Shape;311;p12"/>
          <p:cNvSpPr txBox="1">
            <a:spLocks noGrp="1"/>
          </p:cNvSpPr>
          <p:nvPr>
            <p:ph type="body" idx="3"/>
          </p:nvPr>
        </p:nvSpPr>
        <p:spPr>
          <a:xfrm>
            <a:off x="2107914" y="3643690"/>
            <a:ext cx="5325571" cy="102821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3220"/>
              <a:buNone/>
            </a:pPr>
            <a:r>
              <a:rPr lang="en-US" sz="2000" i="1" dirty="0">
                <a:latin typeface="+mn-lt"/>
              </a:rPr>
              <a:t>Mange tout</a:t>
            </a:r>
            <a:r>
              <a:rPr lang="en-US" sz="2000" i="1" dirty="0">
                <a:solidFill>
                  <a:schemeClr val="bg2"/>
                </a:solidFill>
                <a:latin typeface="+mn-lt"/>
              </a:rPr>
              <a:t>-</a:t>
            </a:r>
            <a:r>
              <a:rPr lang="en-US" sz="2000" i="1" dirty="0">
                <a:latin typeface="+mn-lt"/>
              </a:rPr>
              <a:t> </a:t>
            </a:r>
            <a:r>
              <a:rPr lang="en-US" sz="2000" dirty="0">
                <a:solidFill>
                  <a:schemeClr val="bg2"/>
                </a:solidFill>
                <a:latin typeface="+mn-lt"/>
              </a:rPr>
              <a:t>a French term meaning “eat all” </a:t>
            </a:r>
          </a:p>
          <a:p>
            <a:pPr marL="0" lvl="0" indent="0" algn="l" rtl="0">
              <a:lnSpc>
                <a:spcPct val="100000"/>
              </a:lnSpc>
              <a:spcBef>
                <a:spcPts val="0"/>
              </a:spcBef>
              <a:spcAft>
                <a:spcPts val="0"/>
              </a:spcAft>
              <a:buSzPts val="3220"/>
              <a:buNone/>
            </a:pPr>
            <a:r>
              <a:rPr lang="en-US" sz="2000" dirty="0">
                <a:solidFill>
                  <a:schemeClr val="bg2"/>
                </a:solidFill>
                <a:latin typeface="+mn-lt"/>
              </a:rPr>
              <a:t>&amp; </a:t>
            </a:r>
            <a:r>
              <a:rPr lang="en-US" sz="2000" i="1" dirty="0">
                <a:latin typeface="+mn-lt"/>
              </a:rPr>
              <a:t>snapping peas </a:t>
            </a:r>
            <a:r>
              <a:rPr lang="en-US" sz="2000" dirty="0">
                <a:solidFill>
                  <a:schemeClr val="bg2"/>
                </a:solidFill>
                <a:latin typeface="+mn-lt"/>
              </a:rPr>
              <a:t>for how they can be snapped &amp; eaten like green beans</a:t>
            </a:r>
            <a:endParaRPr sz="2000" dirty="0">
              <a:latin typeface="+mn-lt"/>
            </a:endParaRPr>
          </a:p>
        </p:txBody>
      </p:sp>
      <p:sp>
        <p:nvSpPr>
          <p:cNvPr id="18" name="Google Shape;328;p13">
            <a:extLst>
              <a:ext uri="{FF2B5EF4-FFF2-40B4-BE49-F238E27FC236}">
                <a16:creationId xmlns:a16="http://schemas.microsoft.com/office/drawing/2014/main" id="{C61FC657-9EF0-46C6-A621-80F40EEAD701}"/>
              </a:ext>
            </a:extLst>
          </p:cNvPr>
          <p:cNvSpPr txBox="1">
            <a:spLocks/>
          </p:cNvSpPr>
          <p:nvPr/>
        </p:nvSpPr>
        <p:spPr>
          <a:xfrm>
            <a:off x="1470613" y="3228166"/>
            <a:ext cx="5325571" cy="43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0045" algn="l" rtl="0">
              <a:lnSpc>
                <a:spcPct val="100000"/>
              </a:lnSpc>
              <a:spcBef>
                <a:spcPts val="360"/>
              </a:spcBef>
              <a:spcAft>
                <a:spcPts val="0"/>
              </a:spcAft>
              <a:buClr>
                <a:schemeClr val="accent1"/>
              </a:buClr>
              <a:buSzPts val="2070"/>
              <a:buFont typeface="Arial"/>
              <a:buChar char="•"/>
              <a:defRPr sz="2400" b="0" i="0" u="none" strike="noStrike" cap="none">
                <a:solidFill>
                  <a:srgbClr val="262626"/>
                </a:solidFill>
                <a:latin typeface="Garamond"/>
                <a:ea typeface="Garamond"/>
                <a:cs typeface="Garamond"/>
                <a:sym typeface="Garamond"/>
              </a:defRPr>
            </a:lvl1pPr>
            <a:lvl2pPr marL="914400" marR="0" lvl="1" indent="-360044" algn="l" rtl="0">
              <a:lnSpc>
                <a:spcPct val="100000"/>
              </a:lnSpc>
              <a:spcBef>
                <a:spcPts val="600"/>
              </a:spcBef>
              <a:spcAft>
                <a:spcPts val="0"/>
              </a:spcAft>
              <a:buClr>
                <a:schemeClr val="accent1"/>
              </a:buClr>
              <a:buSzPts val="207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lnSpc>
                <a:spcPct val="100000"/>
              </a:lnSpc>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60044" algn="l" rtl="0">
              <a:lnSpc>
                <a:spcPct val="100000"/>
              </a:lnSpc>
              <a:spcBef>
                <a:spcPts val="600"/>
              </a:spcBef>
              <a:spcAft>
                <a:spcPts val="0"/>
              </a:spcAft>
              <a:buClr>
                <a:schemeClr val="accent1"/>
              </a:buClr>
              <a:buSzPts val="2070"/>
              <a:buFont typeface="Arial"/>
              <a:buChar char="•"/>
              <a:defRPr sz="1600" b="0" i="0" u="none" strike="noStrike" cap="none">
                <a:solidFill>
                  <a:srgbClr val="262626"/>
                </a:solidFill>
                <a:latin typeface="Garamond"/>
                <a:ea typeface="Garamond"/>
                <a:cs typeface="Garamond"/>
                <a:sym typeface="Garamond"/>
              </a:defRPr>
            </a:lvl4pPr>
            <a:lvl5pPr marL="2286000" marR="0" lvl="4"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5pPr>
            <a:lvl6pPr marL="2743200" marR="0" lvl="5"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6pPr>
            <a:lvl7pPr marL="3200400" marR="0" lvl="6"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7pPr>
            <a:lvl8pPr marL="3657600" marR="0" lvl="7"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8pPr>
            <a:lvl9pPr marL="4114800" marR="0" lvl="8" indent="-360045" algn="l" rtl="0">
              <a:lnSpc>
                <a:spcPct val="100000"/>
              </a:lnSpc>
              <a:spcBef>
                <a:spcPts val="600"/>
              </a:spcBef>
              <a:spcAft>
                <a:spcPts val="60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9pPr>
          </a:lstStyle>
          <a:p>
            <a:pPr marL="285750" indent="-285750">
              <a:spcBef>
                <a:spcPts val="0"/>
              </a:spcBef>
              <a:buSzPts val="3450"/>
            </a:pPr>
            <a:r>
              <a:rPr lang="en-US" sz="2000" dirty="0">
                <a:latin typeface="Arial"/>
                <a:ea typeface="Arial"/>
                <a:cs typeface="Arial"/>
                <a:sym typeface="Arial"/>
              </a:rPr>
              <a:t>Edible-pod peas are referred to as:</a:t>
            </a:r>
          </a:p>
        </p:txBody>
      </p:sp>
      <p:sp>
        <p:nvSpPr>
          <p:cNvPr id="19" name="Google Shape;328;p13">
            <a:extLst>
              <a:ext uri="{FF2B5EF4-FFF2-40B4-BE49-F238E27FC236}">
                <a16:creationId xmlns:a16="http://schemas.microsoft.com/office/drawing/2014/main" id="{711E24B8-B7BC-4318-9E8B-ABF7365956F4}"/>
              </a:ext>
            </a:extLst>
          </p:cNvPr>
          <p:cNvSpPr txBox="1">
            <a:spLocks/>
          </p:cNvSpPr>
          <p:nvPr/>
        </p:nvSpPr>
        <p:spPr>
          <a:xfrm>
            <a:off x="1470613" y="4929243"/>
            <a:ext cx="7052537" cy="43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0045" algn="l" rtl="0">
              <a:lnSpc>
                <a:spcPct val="100000"/>
              </a:lnSpc>
              <a:spcBef>
                <a:spcPts val="360"/>
              </a:spcBef>
              <a:spcAft>
                <a:spcPts val="0"/>
              </a:spcAft>
              <a:buClr>
                <a:schemeClr val="accent1"/>
              </a:buClr>
              <a:buSzPts val="2070"/>
              <a:buFont typeface="Arial"/>
              <a:buChar char="•"/>
              <a:defRPr sz="2400" b="0" i="0" u="none" strike="noStrike" cap="none">
                <a:solidFill>
                  <a:srgbClr val="262626"/>
                </a:solidFill>
                <a:latin typeface="Garamond"/>
                <a:ea typeface="Garamond"/>
                <a:cs typeface="Garamond"/>
                <a:sym typeface="Garamond"/>
              </a:defRPr>
            </a:lvl1pPr>
            <a:lvl2pPr marL="914400" marR="0" lvl="1" indent="-360044" algn="l" rtl="0">
              <a:lnSpc>
                <a:spcPct val="100000"/>
              </a:lnSpc>
              <a:spcBef>
                <a:spcPts val="600"/>
              </a:spcBef>
              <a:spcAft>
                <a:spcPts val="0"/>
              </a:spcAft>
              <a:buClr>
                <a:schemeClr val="accent1"/>
              </a:buClr>
              <a:buSzPts val="207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lnSpc>
                <a:spcPct val="100000"/>
              </a:lnSpc>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60044" algn="l" rtl="0">
              <a:lnSpc>
                <a:spcPct val="100000"/>
              </a:lnSpc>
              <a:spcBef>
                <a:spcPts val="600"/>
              </a:spcBef>
              <a:spcAft>
                <a:spcPts val="0"/>
              </a:spcAft>
              <a:buClr>
                <a:schemeClr val="accent1"/>
              </a:buClr>
              <a:buSzPts val="2070"/>
              <a:buFont typeface="Arial"/>
              <a:buChar char="•"/>
              <a:defRPr sz="1600" b="0" i="0" u="none" strike="noStrike" cap="none">
                <a:solidFill>
                  <a:srgbClr val="262626"/>
                </a:solidFill>
                <a:latin typeface="Garamond"/>
                <a:ea typeface="Garamond"/>
                <a:cs typeface="Garamond"/>
                <a:sym typeface="Garamond"/>
              </a:defRPr>
            </a:lvl4pPr>
            <a:lvl5pPr marL="2286000" marR="0" lvl="4"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5pPr>
            <a:lvl6pPr marL="2743200" marR="0" lvl="5"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6pPr>
            <a:lvl7pPr marL="3200400" marR="0" lvl="6"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7pPr>
            <a:lvl8pPr marL="3657600" marR="0" lvl="7"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8pPr>
            <a:lvl9pPr marL="4114800" marR="0" lvl="8" indent="-360045" algn="l" rtl="0">
              <a:lnSpc>
                <a:spcPct val="100000"/>
              </a:lnSpc>
              <a:spcBef>
                <a:spcPts val="600"/>
              </a:spcBef>
              <a:spcAft>
                <a:spcPts val="60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9pPr>
          </a:lstStyle>
          <a:p>
            <a:pPr marL="285750" indent="-285750">
              <a:spcBef>
                <a:spcPts val="0"/>
              </a:spcBef>
              <a:buSzPts val="3450"/>
            </a:pPr>
            <a:r>
              <a:rPr lang="en-US" sz="2000" dirty="0">
                <a:latin typeface="Arial"/>
                <a:ea typeface="Arial"/>
                <a:cs typeface="Arial"/>
                <a:sym typeface="Arial"/>
              </a:rPr>
              <a:t>Botanically, the pod is the fruit &amp; the peas are the seeds</a:t>
            </a:r>
          </a:p>
        </p:txBody>
      </p:sp>
      <p:pic>
        <p:nvPicPr>
          <p:cNvPr id="6" name="Picture 5">
            <a:extLst>
              <a:ext uri="{FF2B5EF4-FFF2-40B4-BE49-F238E27FC236}">
                <a16:creationId xmlns:a16="http://schemas.microsoft.com/office/drawing/2014/main" id="{74EF5CF8-9231-49BC-B36C-FA112B8E1DD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984994" y="2696373"/>
            <a:ext cx="2501099" cy="3466946"/>
          </a:xfrm>
          <a:prstGeom prst="rect">
            <a:avLst/>
          </a:prstGeom>
        </p:spPr>
      </p:pic>
      <p:sp>
        <p:nvSpPr>
          <p:cNvPr id="24" name="Google Shape;328;p13">
            <a:extLst>
              <a:ext uri="{FF2B5EF4-FFF2-40B4-BE49-F238E27FC236}">
                <a16:creationId xmlns:a16="http://schemas.microsoft.com/office/drawing/2014/main" id="{C6DFE26D-B24A-46E0-85B4-93DB1583E7CC}"/>
              </a:ext>
            </a:extLst>
          </p:cNvPr>
          <p:cNvSpPr txBox="1">
            <a:spLocks/>
          </p:cNvSpPr>
          <p:nvPr/>
        </p:nvSpPr>
        <p:spPr>
          <a:xfrm>
            <a:off x="1264019" y="2556880"/>
            <a:ext cx="8151724" cy="45777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0045" algn="l" rtl="0">
              <a:lnSpc>
                <a:spcPct val="100000"/>
              </a:lnSpc>
              <a:spcBef>
                <a:spcPts val="360"/>
              </a:spcBef>
              <a:spcAft>
                <a:spcPts val="0"/>
              </a:spcAft>
              <a:buClr>
                <a:schemeClr val="accent1"/>
              </a:buClr>
              <a:buSzPts val="2070"/>
              <a:buFont typeface="Arial"/>
              <a:buChar char="•"/>
              <a:defRPr sz="2400" b="0" i="0" u="none" strike="noStrike" cap="none">
                <a:solidFill>
                  <a:srgbClr val="262626"/>
                </a:solidFill>
                <a:latin typeface="Garamond"/>
                <a:ea typeface="Garamond"/>
                <a:cs typeface="Garamond"/>
                <a:sym typeface="Garamond"/>
              </a:defRPr>
            </a:lvl1pPr>
            <a:lvl2pPr marL="914400" marR="0" lvl="1" indent="-360044" algn="l" rtl="0">
              <a:lnSpc>
                <a:spcPct val="100000"/>
              </a:lnSpc>
              <a:spcBef>
                <a:spcPts val="600"/>
              </a:spcBef>
              <a:spcAft>
                <a:spcPts val="0"/>
              </a:spcAft>
              <a:buClr>
                <a:schemeClr val="accent1"/>
              </a:buClr>
              <a:buSzPts val="207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lnSpc>
                <a:spcPct val="100000"/>
              </a:lnSpc>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60044" algn="l" rtl="0">
              <a:lnSpc>
                <a:spcPct val="100000"/>
              </a:lnSpc>
              <a:spcBef>
                <a:spcPts val="600"/>
              </a:spcBef>
              <a:spcAft>
                <a:spcPts val="0"/>
              </a:spcAft>
              <a:buClr>
                <a:schemeClr val="accent1"/>
              </a:buClr>
              <a:buSzPts val="2070"/>
              <a:buFont typeface="Arial"/>
              <a:buChar char="•"/>
              <a:defRPr sz="1600" b="0" i="0" u="none" strike="noStrike" cap="none">
                <a:solidFill>
                  <a:srgbClr val="262626"/>
                </a:solidFill>
                <a:latin typeface="Garamond"/>
                <a:ea typeface="Garamond"/>
                <a:cs typeface="Garamond"/>
                <a:sym typeface="Garamond"/>
              </a:defRPr>
            </a:lvl4pPr>
            <a:lvl5pPr marL="2286000" marR="0" lvl="4"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5pPr>
            <a:lvl6pPr marL="2743200" marR="0" lvl="5"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6pPr>
            <a:lvl7pPr marL="3200400" marR="0" lvl="6"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7pPr>
            <a:lvl8pPr marL="3657600" marR="0" lvl="7"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8pPr>
            <a:lvl9pPr marL="4114800" marR="0" lvl="8" indent="-360045" algn="l" rtl="0">
              <a:lnSpc>
                <a:spcPct val="100000"/>
              </a:lnSpc>
              <a:spcBef>
                <a:spcPts val="600"/>
              </a:spcBef>
              <a:spcAft>
                <a:spcPts val="60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9pPr>
          </a:lstStyle>
          <a:p>
            <a:pPr marL="285750" indent="-285750" algn="ctr">
              <a:spcBef>
                <a:spcPts val="0"/>
              </a:spcBef>
              <a:buSzPts val="3450"/>
            </a:pPr>
            <a:r>
              <a:rPr lang="en-US" sz="2000" dirty="0">
                <a:latin typeface="Arial"/>
                <a:ea typeface="Arial"/>
                <a:cs typeface="Arial"/>
                <a:sym typeface="Arial"/>
              </a:rPr>
              <a:t>You can eat all parts of the sugar snap pea. The pods are edible! </a:t>
            </a:r>
          </a:p>
        </p:txBody>
      </p:sp>
      <p:pic>
        <p:nvPicPr>
          <p:cNvPr id="10" name="Picture 9">
            <a:extLst>
              <a:ext uri="{FF2B5EF4-FFF2-40B4-BE49-F238E27FC236}">
                <a16:creationId xmlns:a16="http://schemas.microsoft.com/office/drawing/2014/main" id="{E568DB29-CEA5-46F1-8639-10B5DF3D01FE}"/>
              </a:ext>
            </a:extLst>
          </p:cNvPr>
          <p:cNvPicPr>
            <a:picLocks noChangeAspect="1"/>
          </p:cNvPicPr>
          <p:nvPr/>
        </p:nvPicPr>
        <p:blipFill>
          <a:blip r:embed="rId5"/>
          <a:stretch>
            <a:fillRect/>
          </a:stretch>
        </p:blipFill>
        <p:spPr>
          <a:xfrm>
            <a:off x="781723" y="759145"/>
            <a:ext cx="3132636" cy="1462136"/>
          </a:xfrm>
          <a:prstGeom prst="rect">
            <a:avLst/>
          </a:prstGeom>
        </p:spPr>
      </p:pic>
      <p:pic>
        <p:nvPicPr>
          <p:cNvPr id="12" name="Picture 11">
            <a:extLst>
              <a:ext uri="{FF2B5EF4-FFF2-40B4-BE49-F238E27FC236}">
                <a16:creationId xmlns:a16="http://schemas.microsoft.com/office/drawing/2014/main" id="{1DC14AF8-E280-4B4D-B18B-A4441E8D5043}"/>
              </a:ext>
            </a:extLst>
          </p:cNvPr>
          <p:cNvPicPr>
            <a:picLocks noChangeAspect="1"/>
          </p:cNvPicPr>
          <p:nvPr/>
        </p:nvPicPr>
        <p:blipFill>
          <a:blip r:embed="rId6"/>
          <a:stretch>
            <a:fillRect/>
          </a:stretch>
        </p:blipFill>
        <p:spPr>
          <a:xfrm>
            <a:off x="9223237" y="694681"/>
            <a:ext cx="2262856" cy="2262856"/>
          </a:xfrm>
          <a:prstGeom prst="rect">
            <a:avLst/>
          </a:prstGeom>
        </p:spPr>
      </p:pic>
      <p:sp>
        <p:nvSpPr>
          <p:cNvPr id="29" name="Google Shape;328;p13">
            <a:extLst>
              <a:ext uri="{FF2B5EF4-FFF2-40B4-BE49-F238E27FC236}">
                <a16:creationId xmlns:a16="http://schemas.microsoft.com/office/drawing/2014/main" id="{CE44F42C-50BC-4B4E-9C54-52B996A74E7A}"/>
              </a:ext>
            </a:extLst>
          </p:cNvPr>
          <p:cNvSpPr txBox="1">
            <a:spLocks/>
          </p:cNvSpPr>
          <p:nvPr/>
        </p:nvSpPr>
        <p:spPr>
          <a:xfrm>
            <a:off x="1470613" y="5589187"/>
            <a:ext cx="5920414" cy="430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0045" algn="l" rtl="0">
              <a:lnSpc>
                <a:spcPct val="100000"/>
              </a:lnSpc>
              <a:spcBef>
                <a:spcPts val="360"/>
              </a:spcBef>
              <a:spcAft>
                <a:spcPts val="0"/>
              </a:spcAft>
              <a:buClr>
                <a:schemeClr val="accent1"/>
              </a:buClr>
              <a:buSzPts val="2070"/>
              <a:buFont typeface="Arial"/>
              <a:buChar char="•"/>
              <a:defRPr sz="2400" b="0" i="0" u="none" strike="noStrike" cap="none">
                <a:solidFill>
                  <a:srgbClr val="262626"/>
                </a:solidFill>
                <a:latin typeface="Garamond"/>
                <a:ea typeface="Garamond"/>
                <a:cs typeface="Garamond"/>
                <a:sym typeface="Garamond"/>
              </a:defRPr>
            </a:lvl1pPr>
            <a:lvl2pPr marL="914400" marR="0" lvl="1" indent="-360044" algn="l" rtl="0">
              <a:lnSpc>
                <a:spcPct val="100000"/>
              </a:lnSpc>
              <a:spcBef>
                <a:spcPts val="600"/>
              </a:spcBef>
              <a:spcAft>
                <a:spcPts val="0"/>
              </a:spcAft>
              <a:buClr>
                <a:schemeClr val="accent1"/>
              </a:buClr>
              <a:buSzPts val="207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lnSpc>
                <a:spcPct val="100000"/>
              </a:lnSpc>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60044" algn="l" rtl="0">
              <a:lnSpc>
                <a:spcPct val="100000"/>
              </a:lnSpc>
              <a:spcBef>
                <a:spcPts val="600"/>
              </a:spcBef>
              <a:spcAft>
                <a:spcPts val="0"/>
              </a:spcAft>
              <a:buClr>
                <a:schemeClr val="accent1"/>
              </a:buClr>
              <a:buSzPts val="2070"/>
              <a:buFont typeface="Arial"/>
              <a:buChar char="•"/>
              <a:defRPr sz="1600" b="0" i="0" u="none" strike="noStrike" cap="none">
                <a:solidFill>
                  <a:srgbClr val="262626"/>
                </a:solidFill>
                <a:latin typeface="Garamond"/>
                <a:ea typeface="Garamond"/>
                <a:cs typeface="Garamond"/>
                <a:sym typeface="Garamond"/>
              </a:defRPr>
            </a:lvl4pPr>
            <a:lvl5pPr marL="2286000" marR="0" lvl="4"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5pPr>
            <a:lvl6pPr marL="2743200" marR="0" lvl="5"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6pPr>
            <a:lvl7pPr marL="3200400" marR="0" lvl="6"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7pPr>
            <a:lvl8pPr marL="3657600" marR="0" lvl="7"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8pPr>
            <a:lvl9pPr marL="4114800" marR="0" lvl="8" indent="-360045" algn="l" rtl="0">
              <a:lnSpc>
                <a:spcPct val="100000"/>
              </a:lnSpc>
              <a:spcBef>
                <a:spcPts val="600"/>
              </a:spcBef>
              <a:spcAft>
                <a:spcPts val="60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9pPr>
          </a:lstStyle>
          <a:p>
            <a:pPr marL="285750" indent="-285750">
              <a:spcBef>
                <a:spcPts val="0"/>
              </a:spcBef>
              <a:buSzPts val="3450"/>
            </a:pPr>
            <a:r>
              <a:rPr lang="en-US" sz="2000" dirty="0">
                <a:latin typeface="Arial"/>
                <a:ea typeface="Arial"/>
                <a:cs typeface="Arial"/>
                <a:sym typeface="Arial"/>
              </a:rPr>
              <a:t>Sugar snap peas can be purple! </a:t>
            </a:r>
          </a:p>
        </p:txBody>
      </p:sp>
      <p:pic>
        <p:nvPicPr>
          <p:cNvPr id="14" name="Picture 13">
            <a:extLst>
              <a:ext uri="{FF2B5EF4-FFF2-40B4-BE49-F238E27FC236}">
                <a16:creationId xmlns:a16="http://schemas.microsoft.com/office/drawing/2014/main" id="{86218C86-C90D-46C4-B3AF-2333F183AC49}"/>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258028" y="3085828"/>
            <a:ext cx="1474761" cy="143011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3"/>
          <p:cNvSpPr txBox="1">
            <a:spLocks noGrp="1"/>
          </p:cNvSpPr>
          <p:nvPr>
            <p:ph type="title"/>
          </p:nvPr>
        </p:nvSpPr>
        <p:spPr>
          <a:xfrm>
            <a:off x="3991075" y="667103"/>
            <a:ext cx="4209850" cy="168400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dirty="0">
                <a:solidFill>
                  <a:srgbClr val="E5BB5B"/>
                </a:solidFill>
                <a:latin typeface="Arial"/>
                <a:ea typeface="Arial"/>
                <a:cs typeface="Arial"/>
                <a:sym typeface="Arial"/>
              </a:rPr>
              <a:t>Fun Facts</a:t>
            </a:r>
            <a:endParaRPr dirty="0">
              <a:solidFill>
                <a:srgbClr val="E5BB5B"/>
              </a:solidFill>
              <a:latin typeface="Arial"/>
              <a:ea typeface="Arial"/>
              <a:cs typeface="Arial"/>
              <a:sym typeface="Arial"/>
            </a:endParaRPr>
          </a:p>
        </p:txBody>
      </p:sp>
      <p:sp>
        <p:nvSpPr>
          <p:cNvPr id="328" name="Google Shape;328;p13"/>
          <p:cNvSpPr txBox="1">
            <a:spLocks noGrp="1"/>
          </p:cNvSpPr>
          <p:nvPr>
            <p:ph type="body" idx="1"/>
          </p:nvPr>
        </p:nvSpPr>
        <p:spPr>
          <a:xfrm>
            <a:off x="3304676" y="3058229"/>
            <a:ext cx="4565181" cy="80994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450"/>
              <a:buNone/>
            </a:pPr>
            <a:r>
              <a:rPr lang="en-US" sz="3300" dirty="0">
                <a:latin typeface="AR JULIAN" panose="02000000000000000000" pitchFamily="2" charset="0"/>
                <a:ea typeface="Arial"/>
                <a:cs typeface="Arial"/>
                <a:sym typeface="Arial"/>
              </a:rPr>
              <a:t>Two Peas in a Pod</a:t>
            </a:r>
            <a:endParaRPr sz="3300" dirty="0">
              <a:latin typeface="AR JULIAN" panose="02000000000000000000" pitchFamily="2" charset="0"/>
              <a:ea typeface="Arial"/>
              <a:cs typeface="Arial"/>
              <a:sym typeface="Arial"/>
            </a:endParaRPr>
          </a:p>
        </p:txBody>
      </p:sp>
      <p:sp>
        <p:nvSpPr>
          <p:cNvPr id="335" name="Google Shape;335;p13"/>
          <p:cNvSpPr txBox="1"/>
          <p:nvPr/>
        </p:nvSpPr>
        <p:spPr>
          <a:xfrm>
            <a:off x="1193485" y="3910996"/>
            <a:ext cx="6576771" cy="59681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2070"/>
              <a:buFont typeface="Arial"/>
              <a:buChar char="❖"/>
            </a:pPr>
            <a:r>
              <a:rPr lang="en-US" sz="2400" b="0" i="0" u="none" strike="noStrike" cap="none" dirty="0">
                <a:solidFill>
                  <a:srgbClr val="262626"/>
                </a:solidFill>
                <a:latin typeface="Arial"/>
                <a:ea typeface="Arial"/>
                <a:cs typeface="Arial"/>
                <a:sym typeface="Arial"/>
              </a:rPr>
              <a:t>Two peas inside of a pod are nearly identical</a:t>
            </a:r>
          </a:p>
        </p:txBody>
      </p:sp>
      <p:sp>
        <p:nvSpPr>
          <p:cNvPr id="12" name="Google Shape;328;p13">
            <a:extLst>
              <a:ext uri="{FF2B5EF4-FFF2-40B4-BE49-F238E27FC236}">
                <a16:creationId xmlns:a16="http://schemas.microsoft.com/office/drawing/2014/main" id="{0839F313-B19B-4A9F-9B05-7DC96C7442F2}"/>
              </a:ext>
            </a:extLst>
          </p:cNvPr>
          <p:cNvSpPr txBox="1">
            <a:spLocks/>
          </p:cNvSpPr>
          <p:nvPr/>
        </p:nvSpPr>
        <p:spPr>
          <a:xfrm>
            <a:off x="1332608" y="2420422"/>
            <a:ext cx="5364389" cy="81363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0045" algn="l" rtl="0">
              <a:lnSpc>
                <a:spcPct val="100000"/>
              </a:lnSpc>
              <a:spcBef>
                <a:spcPts val="360"/>
              </a:spcBef>
              <a:spcAft>
                <a:spcPts val="0"/>
              </a:spcAft>
              <a:buClr>
                <a:schemeClr val="accent1"/>
              </a:buClr>
              <a:buSzPts val="2070"/>
              <a:buFont typeface="Arial"/>
              <a:buChar char="•"/>
              <a:defRPr sz="2400" b="0" i="0" u="none" strike="noStrike" cap="none">
                <a:solidFill>
                  <a:srgbClr val="262626"/>
                </a:solidFill>
                <a:latin typeface="Garamond"/>
                <a:ea typeface="Garamond"/>
                <a:cs typeface="Garamond"/>
                <a:sym typeface="Garamond"/>
              </a:defRPr>
            </a:lvl1pPr>
            <a:lvl2pPr marL="914400" marR="0" lvl="1" indent="-360044" algn="l" rtl="0">
              <a:lnSpc>
                <a:spcPct val="100000"/>
              </a:lnSpc>
              <a:spcBef>
                <a:spcPts val="600"/>
              </a:spcBef>
              <a:spcAft>
                <a:spcPts val="0"/>
              </a:spcAft>
              <a:buClr>
                <a:schemeClr val="accent1"/>
              </a:buClr>
              <a:buSzPts val="207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lnSpc>
                <a:spcPct val="100000"/>
              </a:lnSpc>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60044" algn="l" rtl="0">
              <a:lnSpc>
                <a:spcPct val="100000"/>
              </a:lnSpc>
              <a:spcBef>
                <a:spcPts val="600"/>
              </a:spcBef>
              <a:spcAft>
                <a:spcPts val="0"/>
              </a:spcAft>
              <a:buClr>
                <a:schemeClr val="accent1"/>
              </a:buClr>
              <a:buSzPts val="2070"/>
              <a:buFont typeface="Arial"/>
              <a:buChar char="•"/>
              <a:defRPr sz="1600" b="0" i="0" u="none" strike="noStrike" cap="none">
                <a:solidFill>
                  <a:srgbClr val="262626"/>
                </a:solidFill>
                <a:latin typeface="Garamond"/>
                <a:ea typeface="Garamond"/>
                <a:cs typeface="Garamond"/>
                <a:sym typeface="Garamond"/>
              </a:defRPr>
            </a:lvl4pPr>
            <a:lvl5pPr marL="2286000" marR="0" lvl="4"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5pPr>
            <a:lvl6pPr marL="2743200" marR="0" lvl="5"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6pPr>
            <a:lvl7pPr marL="3200400" marR="0" lvl="6"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7pPr>
            <a:lvl8pPr marL="3657600" marR="0" lvl="7"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8pPr>
            <a:lvl9pPr marL="4114800" marR="0" lvl="8" indent="-360045" algn="l" rtl="0">
              <a:lnSpc>
                <a:spcPct val="100000"/>
              </a:lnSpc>
              <a:spcBef>
                <a:spcPts val="600"/>
              </a:spcBef>
              <a:spcAft>
                <a:spcPts val="60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9pPr>
          </a:lstStyle>
          <a:p>
            <a:pPr marL="0" indent="0">
              <a:spcBef>
                <a:spcPts val="0"/>
              </a:spcBef>
              <a:buSzPts val="3450"/>
              <a:buNone/>
            </a:pPr>
            <a:r>
              <a:rPr lang="en-US" sz="3000" dirty="0">
                <a:latin typeface="Arial"/>
                <a:ea typeface="Arial"/>
                <a:cs typeface="Arial"/>
                <a:sym typeface="Arial"/>
              </a:rPr>
              <a:t>Have you heard the phrase:</a:t>
            </a:r>
            <a:endParaRPr lang="en-US" dirty="0">
              <a:latin typeface="Arial"/>
              <a:ea typeface="Arial"/>
              <a:cs typeface="Arial"/>
              <a:sym typeface="Arial"/>
            </a:endParaRPr>
          </a:p>
        </p:txBody>
      </p:sp>
      <p:pic>
        <p:nvPicPr>
          <p:cNvPr id="3" name="Picture 2">
            <a:extLst>
              <a:ext uri="{FF2B5EF4-FFF2-40B4-BE49-F238E27FC236}">
                <a16:creationId xmlns:a16="http://schemas.microsoft.com/office/drawing/2014/main" id="{51683FAE-2B86-4788-B0E6-961F2F68D10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20583" y="-14740"/>
            <a:ext cx="3401562" cy="3401562"/>
          </a:xfrm>
          <a:prstGeom prst="rect">
            <a:avLst/>
          </a:prstGeom>
        </p:spPr>
      </p:pic>
      <p:pic>
        <p:nvPicPr>
          <p:cNvPr id="5" name="Picture 4">
            <a:extLst>
              <a:ext uri="{FF2B5EF4-FFF2-40B4-BE49-F238E27FC236}">
                <a16:creationId xmlns:a16="http://schemas.microsoft.com/office/drawing/2014/main" id="{7EA4F166-D1FF-4663-AF1A-9E1431036BC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929983" y="3077736"/>
            <a:ext cx="3658453" cy="3004647"/>
          </a:xfrm>
          <a:prstGeom prst="rect">
            <a:avLst/>
          </a:prstGeom>
        </p:spPr>
      </p:pic>
      <p:pic>
        <p:nvPicPr>
          <p:cNvPr id="11" name="Picture 10">
            <a:extLst>
              <a:ext uri="{FF2B5EF4-FFF2-40B4-BE49-F238E27FC236}">
                <a16:creationId xmlns:a16="http://schemas.microsoft.com/office/drawing/2014/main" id="{ED3B4260-E13A-47A7-ACE6-7FE6376D5BC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968123" y="637244"/>
            <a:ext cx="2620313" cy="1747728"/>
          </a:xfrm>
          <a:prstGeom prst="rect">
            <a:avLst/>
          </a:prstGeom>
        </p:spPr>
      </p:pic>
      <p:sp>
        <p:nvSpPr>
          <p:cNvPr id="27" name="Google Shape;335;p13">
            <a:extLst>
              <a:ext uri="{FF2B5EF4-FFF2-40B4-BE49-F238E27FC236}">
                <a16:creationId xmlns:a16="http://schemas.microsoft.com/office/drawing/2014/main" id="{AF9A4B11-056E-4F28-98E2-D12615925D4D}"/>
              </a:ext>
            </a:extLst>
          </p:cNvPr>
          <p:cNvSpPr txBox="1"/>
          <p:nvPr/>
        </p:nvSpPr>
        <p:spPr>
          <a:xfrm>
            <a:off x="1193485" y="4123892"/>
            <a:ext cx="6296973" cy="809947"/>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chemeClr val="accent1"/>
              </a:buClr>
              <a:buSzPts val="2070"/>
            </a:pPr>
            <a:endParaRPr lang="en-US" sz="2400" b="0" i="0" u="none" strike="noStrike" cap="none" dirty="0">
              <a:solidFill>
                <a:srgbClr val="262626"/>
              </a:solidFill>
              <a:latin typeface="Arial"/>
              <a:ea typeface="Arial"/>
              <a:cs typeface="Arial"/>
              <a:sym typeface="Arial"/>
            </a:endParaRPr>
          </a:p>
          <a:p>
            <a:pPr marL="285750" indent="-285750">
              <a:buClr>
                <a:schemeClr val="accent1"/>
              </a:buClr>
              <a:buSzPts val="2070"/>
              <a:buFont typeface="Arial"/>
              <a:buChar char="❖"/>
            </a:pPr>
            <a:r>
              <a:rPr lang="en-US" sz="2400" b="0" i="0" u="none" strike="noStrike" cap="none" dirty="0">
                <a:solidFill>
                  <a:srgbClr val="262626"/>
                </a:solidFill>
                <a:latin typeface="Arial"/>
                <a:ea typeface="Arial"/>
                <a:cs typeface="Arial"/>
                <a:sym typeface="Arial"/>
              </a:rPr>
              <a:t>This phrase has been used for 200+ years!</a:t>
            </a:r>
            <a:endParaRPr lang="en-US" sz="2400" b="0" i="0" u="none" strike="noStrike" cap="none" dirty="0">
              <a:solidFill>
                <a:srgbClr val="000000"/>
              </a:solidFill>
              <a:latin typeface="Arial"/>
              <a:ea typeface="Arial"/>
              <a:cs typeface="Arial"/>
              <a:sym typeface="Arial"/>
            </a:endParaRPr>
          </a:p>
        </p:txBody>
      </p:sp>
      <p:sp>
        <p:nvSpPr>
          <p:cNvPr id="28" name="Google Shape;335;p13">
            <a:extLst>
              <a:ext uri="{FF2B5EF4-FFF2-40B4-BE49-F238E27FC236}">
                <a16:creationId xmlns:a16="http://schemas.microsoft.com/office/drawing/2014/main" id="{EC6B01F5-F63E-4F4E-BB4D-266CDEFC6D23}"/>
              </a:ext>
            </a:extLst>
          </p:cNvPr>
          <p:cNvSpPr txBox="1"/>
          <p:nvPr/>
        </p:nvSpPr>
        <p:spPr>
          <a:xfrm>
            <a:off x="1193485" y="5031983"/>
            <a:ext cx="6644236" cy="10504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960"/>
              </a:spcBef>
              <a:spcAft>
                <a:spcPts val="0"/>
              </a:spcAft>
              <a:buClr>
                <a:schemeClr val="accent1"/>
              </a:buClr>
              <a:buSzPts val="2070"/>
              <a:buFont typeface="Arial"/>
              <a:buChar char="❖"/>
            </a:pPr>
            <a:r>
              <a:rPr lang="en-US" sz="2400" b="0" i="0" u="none" strike="noStrike" cap="none" dirty="0">
                <a:solidFill>
                  <a:srgbClr val="262626"/>
                </a:solidFill>
                <a:latin typeface="Arial"/>
                <a:ea typeface="Arial"/>
                <a:cs typeface="Arial"/>
                <a:sym typeface="Arial"/>
              </a:rPr>
              <a:t>It’s used to describe two people who share similarities</a:t>
            </a:r>
            <a:endParaRPr sz="2400" b="0" i="0" u="none" strike="noStrike" cap="none" dirty="0">
              <a:solidFill>
                <a:srgbClr val="262626"/>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4"/>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dirty="0">
                <a:solidFill>
                  <a:srgbClr val="E5BB5B"/>
                </a:solidFill>
                <a:latin typeface="Arial"/>
                <a:ea typeface="Arial"/>
                <a:cs typeface="Arial"/>
                <a:sym typeface="Arial"/>
              </a:rPr>
              <a:t>Sugar Snap Pea</a:t>
            </a:r>
            <a:endParaRPr dirty="0">
              <a:solidFill>
                <a:srgbClr val="E5BB5B"/>
              </a:solidFill>
              <a:latin typeface="Arial"/>
              <a:ea typeface="Arial"/>
              <a:cs typeface="Arial"/>
              <a:sym typeface="Arial"/>
            </a:endParaRPr>
          </a:p>
        </p:txBody>
      </p:sp>
      <p:sp>
        <p:nvSpPr>
          <p:cNvPr id="344" name="Google Shape;344;p14"/>
          <p:cNvSpPr txBox="1"/>
          <p:nvPr/>
        </p:nvSpPr>
        <p:spPr>
          <a:xfrm>
            <a:off x="1295402" y="3121277"/>
            <a:ext cx="3124220"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hlinkClick r:id="rId4"/>
              </a:rPr>
              <a:t>https://youtu.be/A9q6ccJ0DgE</a:t>
            </a:r>
            <a:endParaRPr lang="en-US"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45" name="Google Shape;345;p14"/>
          <p:cNvSpPr txBox="1"/>
          <p:nvPr/>
        </p:nvSpPr>
        <p:spPr>
          <a:xfrm>
            <a:off x="1618299" y="3587713"/>
            <a:ext cx="3124219" cy="9694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1" dirty="0"/>
              <a:t>~ 4 min </a:t>
            </a:r>
            <a:r>
              <a:rPr lang="en-US" sz="1700" b="0" i="0" u="none" strike="noStrike" cap="none" dirty="0">
                <a:solidFill>
                  <a:srgbClr val="000000"/>
                </a:solidFill>
                <a:latin typeface="Arial"/>
                <a:ea typeface="Arial"/>
                <a:cs typeface="Arial"/>
                <a:sym typeface="Arial"/>
              </a:rPr>
              <a:t>informative video of backyard Sugar Snap Peas in Los Angeles, California </a:t>
            </a:r>
            <a:endParaRPr sz="1700" b="0" i="0" u="none" strike="noStrike" cap="none" dirty="0">
              <a:solidFill>
                <a:srgbClr val="000000"/>
              </a:solidFill>
              <a:latin typeface="Arial"/>
              <a:ea typeface="Arial"/>
              <a:cs typeface="Arial"/>
              <a:sym typeface="Arial"/>
            </a:endParaRPr>
          </a:p>
        </p:txBody>
      </p:sp>
      <p:pic>
        <p:nvPicPr>
          <p:cNvPr id="2" name="Online Media 1" title="How To Grow Sugar Snap Peas.  It's Super Easy!">
            <a:hlinkClick r:id="" action="ppaction://media"/>
            <a:extLst>
              <a:ext uri="{FF2B5EF4-FFF2-40B4-BE49-F238E27FC236}">
                <a16:creationId xmlns:a16="http://schemas.microsoft.com/office/drawing/2014/main" id="{D2710CD7-E13D-4751-BD6E-EE35503CE24E}"/>
              </a:ext>
            </a:extLst>
          </p:cNvPr>
          <p:cNvPicPr>
            <a:picLocks noRot="1" noChangeAspect="1"/>
          </p:cNvPicPr>
          <p:nvPr>
            <a:videoFile r:link="rId1"/>
          </p:nvPr>
        </p:nvPicPr>
        <p:blipFill>
          <a:blip r:embed="rId5"/>
          <a:stretch>
            <a:fillRect/>
          </a:stretch>
        </p:blipFill>
        <p:spPr>
          <a:xfrm>
            <a:off x="5013309" y="2612389"/>
            <a:ext cx="5560391" cy="31416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4"/>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dirty="0">
                <a:solidFill>
                  <a:srgbClr val="E5BB5B"/>
                </a:solidFill>
                <a:latin typeface="Arial"/>
                <a:ea typeface="Arial"/>
                <a:cs typeface="Arial"/>
                <a:sym typeface="Arial"/>
              </a:rPr>
              <a:t>Sugar Snap Pea</a:t>
            </a:r>
            <a:endParaRPr dirty="0">
              <a:solidFill>
                <a:srgbClr val="E5BB5B"/>
              </a:solidFill>
              <a:latin typeface="Arial"/>
              <a:ea typeface="Arial"/>
              <a:cs typeface="Arial"/>
              <a:sym typeface="Arial"/>
            </a:endParaRPr>
          </a:p>
        </p:txBody>
      </p:sp>
      <p:sp>
        <p:nvSpPr>
          <p:cNvPr id="344" name="Google Shape;344;p14"/>
          <p:cNvSpPr txBox="1"/>
          <p:nvPr/>
        </p:nvSpPr>
        <p:spPr>
          <a:xfrm>
            <a:off x="1295402" y="3121277"/>
            <a:ext cx="3124220"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hlinkClick r:id="rId4"/>
              </a:rPr>
              <a:t>https://www.youtube.com/watch?v=thrb1KwSD2Q</a:t>
            </a:r>
            <a:endParaRPr lang="en-US" dirty="0"/>
          </a:p>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dirty="0">
              <a:solidFill>
                <a:srgbClr val="000000"/>
              </a:solidFill>
              <a:latin typeface="Arial"/>
              <a:ea typeface="Arial"/>
              <a:cs typeface="Arial"/>
              <a:sym typeface="Arial"/>
            </a:endParaRPr>
          </a:p>
        </p:txBody>
      </p:sp>
      <p:sp>
        <p:nvSpPr>
          <p:cNvPr id="345" name="Google Shape;345;p14"/>
          <p:cNvSpPr txBox="1"/>
          <p:nvPr/>
        </p:nvSpPr>
        <p:spPr>
          <a:xfrm>
            <a:off x="1618299" y="3587713"/>
            <a:ext cx="3124219" cy="9694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1" dirty="0"/>
              <a:t>Less than 2 min </a:t>
            </a:r>
            <a:r>
              <a:rPr lang="en-US" sz="1700" b="0" i="0" u="none" strike="noStrike" cap="none" dirty="0">
                <a:solidFill>
                  <a:srgbClr val="000000"/>
                </a:solidFill>
                <a:latin typeface="Arial"/>
                <a:ea typeface="Arial"/>
                <a:cs typeface="Arial"/>
                <a:sym typeface="Arial"/>
              </a:rPr>
              <a:t>video of a  Sugar Snap Pea harvest at a farm in Northern California </a:t>
            </a:r>
            <a:endParaRPr sz="1700" b="0" i="0" u="none" strike="noStrike" cap="none" dirty="0">
              <a:solidFill>
                <a:srgbClr val="000000"/>
              </a:solidFill>
              <a:latin typeface="Arial"/>
              <a:ea typeface="Arial"/>
              <a:cs typeface="Arial"/>
              <a:sym typeface="Arial"/>
            </a:endParaRPr>
          </a:p>
        </p:txBody>
      </p:sp>
      <p:pic>
        <p:nvPicPr>
          <p:cNvPr id="3" name="Online Media 2" title="Pea Harvest &amp; Packing (Sugar Snap Peas)">
            <a:hlinkClick r:id="" action="ppaction://media"/>
            <a:extLst>
              <a:ext uri="{FF2B5EF4-FFF2-40B4-BE49-F238E27FC236}">
                <a16:creationId xmlns:a16="http://schemas.microsoft.com/office/drawing/2014/main" id="{43F447AF-4AA7-474A-A35F-34ED5E5120F8}"/>
              </a:ext>
            </a:extLst>
          </p:cNvPr>
          <p:cNvPicPr>
            <a:picLocks noRot="1" noChangeAspect="1"/>
          </p:cNvPicPr>
          <p:nvPr>
            <a:videoFile r:link="rId1"/>
          </p:nvPr>
        </p:nvPicPr>
        <p:blipFill>
          <a:blip r:embed="rId5"/>
          <a:stretch>
            <a:fillRect/>
          </a:stretch>
        </p:blipFill>
        <p:spPr>
          <a:xfrm>
            <a:off x="4826000" y="2604770"/>
            <a:ext cx="6070598" cy="3429888"/>
          </a:xfrm>
          <a:prstGeom prst="rect">
            <a:avLst/>
          </a:prstGeom>
        </p:spPr>
      </p:pic>
    </p:spTree>
    <p:extLst>
      <p:ext uri="{BB962C8B-B14F-4D97-AF65-F5344CB8AC3E}">
        <p14:creationId xmlns:p14="http://schemas.microsoft.com/office/powerpoint/2010/main" val="359524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5"/>
          <p:cNvSpPr txBox="1">
            <a:spLocks noGrp="1"/>
          </p:cNvSpPr>
          <p:nvPr>
            <p:ph type="title"/>
          </p:nvPr>
        </p:nvSpPr>
        <p:spPr>
          <a:xfrm>
            <a:off x="3449781" y="817050"/>
            <a:ext cx="5070764"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dirty="0">
                <a:solidFill>
                  <a:srgbClr val="E5BB5B"/>
                </a:solidFill>
                <a:latin typeface="Arial"/>
                <a:ea typeface="Arial"/>
                <a:cs typeface="Arial"/>
                <a:sym typeface="Arial"/>
              </a:rPr>
              <a:t>References</a:t>
            </a:r>
            <a:endParaRPr dirty="0">
              <a:solidFill>
                <a:srgbClr val="E5BB5B"/>
              </a:solidFill>
              <a:latin typeface="Arial"/>
              <a:ea typeface="Arial"/>
              <a:cs typeface="Arial"/>
              <a:sym typeface="Arial"/>
            </a:endParaRPr>
          </a:p>
        </p:txBody>
      </p:sp>
      <p:sp>
        <p:nvSpPr>
          <p:cNvPr id="352" name="Google Shape;352;p15"/>
          <p:cNvSpPr txBox="1">
            <a:spLocks noGrp="1"/>
          </p:cNvSpPr>
          <p:nvPr>
            <p:ph type="body" idx="1"/>
          </p:nvPr>
        </p:nvSpPr>
        <p:spPr>
          <a:xfrm>
            <a:off x="1639615" y="2569050"/>
            <a:ext cx="9601195" cy="3471900"/>
          </a:xfrm>
          <a:prstGeom prst="rect">
            <a:avLst/>
          </a:prstGeom>
          <a:noFill/>
          <a:ln>
            <a:noFill/>
          </a:ln>
        </p:spPr>
        <p:txBody>
          <a:bodyPr spcFirstLastPara="1" wrap="square" lIns="91425" tIns="45700" rIns="91425" bIns="45700" anchor="t" anchorCtr="0">
            <a:noAutofit/>
          </a:bodyPr>
          <a:lstStyle/>
          <a:p>
            <a:pPr marL="285750" lvl="0" indent="-287020" algn="l" rtl="0">
              <a:lnSpc>
                <a:spcPct val="80000"/>
              </a:lnSpc>
              <a:spcBef>
                <a:spcPts val="0"/>
              </a:spcBef>
              <a:spcAft>
                <a:spcPts val="0"/>
              </a:spcAft>
              <a:buClr>
                <a:srgbClr val="E5BB5B"/>
              </a:buClr>
              <a:buSzPts val="1700"/>
              <a:buChar char="•"/>
            </a:pPr>
            <a:r>
              <a:rPr lang="en-US" sz="1700" b="1" dirty="0">
                <a:solidFill>
                  <a:srgbClr val="92D050"/>
                </a:solidFill>
                <a:latin typeface="+mj-lt"/>
                <a:ea typeface="Arial"/>
                <a:cs typeface="Arial"/>
                <a:sym typeface="Arial"/>
              </a:rPr>
              <a:t>Britannica</a:t>
            </a:r>
            <a:endParaRPr sz="1700" dirty="0">
              <a:solidFill>
                <a:srgbClr val="92D050"/>
              </a:solidFill>
              <a:latin typeface="+mj-lt"/>
            </a:endParaRPr>
          </a:p>
          <a:p>
            <a:pPr marL="0" lvl="0" indent="0" algn="l" rtl="0">
              <a:lnSpc>
                <a:spcPct val="80000"/>
              </a:lnSpc>
              <a:spcBef>
                <a:spcPts val="0"/>
              </a:spcBef>
              <a:spcAft>
                <a:spcPts val="0"/>
              </a:spcAft>
              <a:buClr>
                <a:srgbClr val="262626"/>
              </a:buClr>
              <a:buSzPts val="902"/>
              <a:buNone/>
            </a:pPr>
            <a:r>
              <a:rPr lang="en-US" sz="1400" dirty="0">
                <a:solidFill>
                  <a:schemeClr val="bg2"/>
                </a:solidFill>
                <a:latin typeface="+mj-lt"/>
                <a:ea typeface="Arial"/>
                <a:cs typeface="Arial"/>
                <a:sym typeface="Arial"/>
              </a:rPr>
              <a:t>https://www.britannica.com/plant/pea</a:t>
            </a:r>
          </a:p>
          <a:p>
            <a:pPr marL="285750" lvl="0" indent="-287020" algn="l" rtl="0">
              <a:lnSpc>
                <a:spcPct val="80000"/>
              </a:lnSpc>
              <a:spcBef>
                <a:spcPts val="336"/>
              </a:spcBef>
              <a:spcAft>
                <a:spcPts val="0"/>
              </a:spcAft>
              <a:buClr>
                <a:srgbClr val="E5BB5B"/>
              </a:buClr>
              <a:buSzPts val="1700"/>
              <a:buChar char="•"/>
            </a:pPr>
            <a:r>
              <a:rPr lang="en-US" sz="1700" b="1" dirty="0">
                <a:solidFill>
                  <a:srgbClr val="92D050"/>
                </a:solidFill>
                <a:latin typeface="+mj-lt"/>
                <a:ea typeface="Arial"/>
                <a:cs typeface="Arial"/>
                <a:sym typeface="Arial"/>
              </a:rPr>
              <a:t>Calvin’s Peas</a:t>
            </a:r>
            <a:endParaRPr sz="1700" dirty="0">
              <a:solidFill>
                <a:srgbClr val="92D050"/>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it-IT" sz="1400" b="0" i="0" strike="noStrike" kern="0" cap="none" spc="0" normalizeH="0" baseline="0" noProof="0" dirty="0">
                <a:ln>
                  <a:noFill/>
                </a:ln>
                <a:solidFill>
                  <a:schemeClr val="bg2"/>
                </a:solidFill>
                <a:effectLst/>
                <a:uLnTx/>
                <a:uFillTx/>
                <a:latin typeface="+mj-lt"/>
                <a:cs typeface="Calibri"/>
                <a:sym typeface="Calibri"/>
              </a:rPr>
              <a:t>http://www.eatmorepeas.com/ABUS.html</a:t>
            </a:r>
          </a:p>
          <a:p>
            <a:pPr marL="285750" marR="0" lvl="0" indent="-287020" algn="l" defTabSz="914400" rtl="0" eaLnBrk="1" fontAlgn="auto" latinLnBrk="0" hangingPunct="1">
              <a:lnSpc>
                <a:spcPct val="80000"/>
              </a:lnSpc>
              <a:spcBef>
                <a:spcPts val="336"/>
              </a:spcBef>
              <a:spcAft>
                <a:spcPts val="0"/>
              </a:spcAft>
              <a:buClr>
                <a:srgbClr val="E5BB5B"/>
              </a:buClr>
              <a:buSzPts val="1700"/>
              <a:buFont typeface="Arial"/>
              <a:buChar char="•"/>
              <a:tabLst/>
              <a:defRPr/>
            </a:pPr>
            <a:r>
              <a:rPr kumimoji="0" lang="en-US" sz="1700" b="1" i="0" u="none" strike="noStrike" kern="0" cap="none" spc="0" normalizeH="0" baseline="0" noProof="0" dirty="0">
                <a:ln>
                  <a:noFill/>
                </a:ln>
                <a:solidFill>
                  <a:srgbClr val="92D050"/>
                </a:solidFill>
                <a:effectLst/>
                <a:uLnTx/>
                <a:uFillTx/>
                <a:latin typeface="+mj-lt"/>
                <a:cs typeface="Arial"/>
                <a:sym typeface="Arial"/>
              </a:rPr>
              <a:t>Cleveland Clinic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it-IT" sz="1400" b="0" i="0" u="none" strike="noStrike" kern="0" cap="none" spc="0" normalizeH="0" baseline="0" noProof="0" dirty="0">
                <a:ln>
                  <a:noFill/>
                </a:ln>
                <a:solidFill>
                  <a:srgbClr val="000000"/>
                </a:solidFill>
                <a:effectLst/>
                <a:uLnTx/>
                <a:uFillTx/>
                <a:latin typeface="+mj-lt"/>
                <a:cs typeface="Calibri"/>
                <a:sym typeface="Calibri"/>
              </a:rPr>
              <a:t>https://health.clevelandclinic.org/do-i-need-to-worry-about-eating-complete-proteins/</a:t>
            </a:r>
          </a:p>
          <a:p>
            <a:pPr marL="342900" lvl="0" indent="-344170" algn="l" rtl="0">
              <a:lnSpc>
                <a:spcPct val="80000"/>
              </a:lnSpc>
              <a:spcBef>
                <a:spcPts val="336"/>
              </a:spcBef>
              <a:spcAft>
                <a:spcPts val="0"/>
              </a:spcAft>
              <a:buClr>
                <a:srgbClr val="E5BB5B"/>
              </a:buClr>
              <a:buSzPts val="1700"/>
              <a:buFont typeface="Arial"/>
              <a:buChar char="•"/>
            </a:pPr>
            <a:r>
              <a:rPr lang="en-US" sz="1700" b="1" dirty="0">
                <a:solidFill>
                  <a:srgbClr val="92D050"/>
                </a:solidFill>
                <a:latin typeface="+mj-lt"/>
                <a:ea typeface="Arial"/>
                <a:cs typeface="Arial"/>
                <a:sym typeface="Arial"/>
              </a:rPr>
              <a:t>Edible Pod Pea Collection in California</a:t>
            </a:r>
            <a:endParaRPr sz="1700" dirty="0">
              <a:solidFill>
                <a:srgbClr val="92D050"/>
              </a:solidFill>
              <a:latin typeface="+mj-lt"/>
            </a:endParaRPr>
          </a:p>
          <a:p>
            <a:pPr marL="0" lvl="0" indent="0" algn="l" rtl="0">
              <a:lnSpc>
                <a:spcPct val="80000"/>
              </a:lnSpc>
              <a:spcBef>
                <a:spcPts val="0"/>
              </a:spcBef>
              <a:spcAft>
                <a:spcPts val="0"/>
              </a:spcAft>
              <a:buClr>
                <a:schemeClr val="dk1"/>
              </a:buClr>
              <a:buSzPts val="902"/>
              <a:buNone/>
            </a:pPr>
            <a:r>
              <a:rPr lang="en-US" sz="1400" dirty="0">
                <a:solidFill>
                  <a:schemeClr val="tx1"/>
                </a:solidFill>
                <a:latin typeface="+mj-lt"/>
                <a:ea typeface="Arial"/>
                <a:cs typeface="Arial"/>
                <a:sym typeface="Arial"/>
              </a:rPr>
              <a:t>https://anrcatalog.ucanr.edu/pdf/7233.pd</a:t>
            </a:r>
            <a:r>
              <a:rPr lang="en-US" sz="1300" dirty="0">
                <a:solidFill>
                  <a:schemeClr val="tx1"/>
                </a:solidFill>
                <a:latin typeface="+mj-lt"/>
                <a:ea typeface="Arial"/>
                <a:cs typeface="Arial"/>
                <a:sym typeface="Arial"/>
              </a:rPr>
              <a:t>f</a:t>
            </a:r>
            <a:endParaRPr lang="en-US" sz="1700" b="1" dirty="0">
              <a:solidFill>
                <a:schemeClr val="tx1"/>
              </a:solidFill>
              <a:latin typeface="+mj-lt"/>
              <a:ea typeface="Arial"/>
              <a:cs typeface="Arial"/>
              <a:sym typeface="Arial"/>
            </a:endParaRPr>
          </a:p>
          <a:p>
            <a:pPr marL="285750" lvl="0" indent="-287020" algn="l" rtl="0">
              <a:lnSpc>
                <a:spcPct val="80000"/>
              </a:lnSpc>
              <a:spcBef>
                <a:spcPts val="336"/>
              </a:spcBef>
              <a:spcAft>
                <a:spcPts val="0"/>
              </a:spcAft>
              <a:buClr>
                <a:srgbClr val="E5BB5B"/>
              </a:buClr>
              <a:buSzPts val="1700"/>
              <a:buChar char="•"/>
            </a:pPr>
            <a:r>
              <a:rPr lang="en-US" sz="1700" b="1" dirty="0">
                <a:solidFill>
                  <a:srgbClr val="92D050"/>
                </a:solidFill>
                <a:latin typeface="+mj-lt"/>
                <a:ea typeface="Arial"/>
                <a:cs typeface="Arial"/>
                <a:sym typeface="Arial"/>
              </a:rPr>
              <a:t>Harvest of the Month</a:t>
            </a:r>
            <a:endParaRPr sz="1700" b="1" dirty="0">
              <a:solidFill>
                <a:srgbClr val="92D050"/>
              </a:solidFill>
              <a:latin typeface="+mj-lt"/>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mj-lt"/>
                <a:cs typeface="Calibri"/>
                <a:sym typeface="Calibri"/>
              </a:rPr>
              <a:t>https://harvestofthemonth.cdph.ca.gov/documents/Spring/Peas/Peas%20-%20Educator%27s%20Newsletter_Final.pdf</a:t>
            </a:r>
          </a:p>
          <a:p>
            <a:pPr marL="285750" lvl="0" indent="-287020" algn="l" rtl="0">
              <a:lnSpc>
                <a:spcPct val="80000"/>
              </a:lnSpc>
              <a:spcBef>
                <a:spcPts val="336"/>
              </a:spcBef>
              <a:spcAft>
                <a:spcPts val="0"/>
              </a:spcAft>
              <a:buClr>
                <a:srgbClr val="E5BB5B"/>
              </a:buClr>
              <a:buSzPts val="1700"/>
              <a:buChar char="•"/>
            </a:pPr>
            <a:r>
              <a:rPr lang="en-US" sz="1700" b="1" dirty="0">
                <a:solidFill>
                  <a:srgbClr val="92D050"/>
                </a:solidFill>
                <a:latin typeface="+mj-lt"/>
                <a:ea typeface="Arial"/>
                <a:cs typeface="Arial"/>
                <a:sym typeface="Arial"/>
              </a:rPr>
              <a:t>Know Your Phrase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000000"/>
                </a:solidFill>
                <a:effectLst/>
                <a:uLnTx/>
                <a:uFillTx/>
                <a:latin typeface="+mj-lt"/>
                <a:cs typeface="Calibri"/>
                <a:sym typeface="Calibri"/>
              </a:rPr>
              <a:t>https://knowyourphrase.com/two-peas-in-a-pod</a:t>
            </a:r>
          </a:p>
          <a:p>
            <a:pPr marL="285750" lvl="0" indent="-287020" algn="l" rtl="0">
              <a:lnSpc>
                <a:spcPct val="80000"/>
              </a:lnSpc>
              <a:spcBef>
                <a:spcPts val="336"/>
              </a:spcBef>
              <a:spcAft>
                <a:spcPts val="0"/>
              </a:spcAft>
              <a:buClr>
                <a:srgbClr val="E5BB5B"/>
              </a:buClr>
              <a:buSzPts val="1700"/>
              <a:buChar char="•"/>
            </a:pPr>
            <a:r>
              <a:rPr lang="en-US" sz="1700" b="1" dirty="0">
                <a:solidFill>
                  <a:srgbClr val="92D050"/>
                </a:solidFill>
                <a:latin typeface="+mj-lt"/>
                <a:ea typeface="Arial"/>
                <a:cs typeface="Arial"/>
                <a:sym typeface="Arial"/>
              </a:rPr>
              <a:t>LA Magazine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it-IT" sz="1400" b="0" i="0" u="none" strike="noStrike" kern="0" cap="none" spc="0" normalizeH="0" baseline="0" noProof="0" dirty="0">
                <a:ln>
                  <a:noFill/>
                </a:ln>
                <a:solidFill>
                  <a:srgbClr val="000000"/>
                </a:solidFill>
                <a:effectLst/>
                <a:uLnTx/>
                <a:uFillTx/>
                <a:latin typeface="+mj-lt"/>
                <a:cs typeface="Calibri"/>
                <a:sym typeface="Calibri"/>
              </a:rPr>
              <a:t>https://www.lamag.com/digestblog/meet-calvin-lamborn-the-inventor-of-the-sugar-snap-pea/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6"/>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dirty="0">
                <a:solidFill>
                  <a:srgbClr val="E5BB5B"/>
                </a:solidFill>
                <a:latin typeface="Arial"/>
                <a:ea typeface="Arial"/>
                <a:cs typeface="Arial"/>
                <a:sym typeface="Arial"/>
              </a:rPr>
              <a:t>References</a:t>
            </a:r>
            <a:endParaRPr dirty="0">
              <a:solidFill>
                <a:srgbClr val="E5BB5B"/>
              </a:solidFill>
              <a:latin typeface="Arial"/>
              <a:ea typeface="Arial"/>
              <a:cs typeface="Arial"/>
              <a:sym typeface="Arial"/>
            </a:endParaRPr>
          </a:p>
        </p:txBody>
      </p:sp>
      <p:sp>
        <p:nvSpPr>
          <p:cNvPr id="359" name="Google Shape;359;p16"/>
          <p:cNvSpPr txBox="1">
            <a:spLocks noGrp="1"/>
          </p:cNvSpPr>
          <p:nvPr>
            <p:ph type="body" idx="1"/>
          </p:nvPr>
        </p:nvSpPr>
        <p:spPr>
          <a:xfrm>
            <a:off x="1837742" y="2482091"/>
            <a:ext cx="9155838" cy="3393777"/>
          </a:xfrm>
          <a:prstGeom prst="rect">
            <a:avLst/>
          </a:prstGeom>
          <a:noFill/>
          <a:ln>
            <a:noFill/>
          </a:ln>
        </p:spPr>
        <p:txBody>
          <a:bodyPr spcFirstLastPara="1" wrap="square" lIns="91425" tIns="45700" rIns="91425" bIns="45700" anchor="t" anchorCtr="0">
            <a:normAutofit fontScale="25000" lnSpcReduction="20000"/>
          </a:bodyPr>
          <a:lstStyle/>
          <a:p>
            <a:pPr marL="285750" lvl="0" indent="-287020" algn="l" rtl="0">
              <a:lnSpc>
                <a:spcPct val="80000"/>
              </a:lnSpc>
              <a:spcBef>
                <a:spcPts val="336"/>
              </a:spcBef>
              <a:spcAft>
                <a:spcPts val="0"/>
              </a:spcAft>
              <a:buClr>
                <a:srgbClr val="E5BB5B"/>
              </a:buClr>
              <a:buSzPts val="1700"/>
              <a:buChar char="•"/>
            </a:pPr>
            <a:r>
              <a:rPr lang="en-US" sz="6800" b="1" dirty="0">
                <a:solidFill>
                  <a:srgbClr val="92D050"/>
                </a:solidFill>
                <a:latin typeface="+mj-lt"/>
                <a:ea typeface="Arial"/>
                <a:cs typeface="Arial"/>
                <a:sym typeface="Arial"/>
              </a:rPr>
              <a:t>Nutrition Know How</a:t>
            </a:r>
          </a:p>
          <a:p>
            <a:pPr marL="0" lvl="0" indent="0" algn="l" rtl="0">
              <a:lnSpc>
                <a:spcPct val="80000"/>
              </a:lnSpc>
              <a:spcBef>
                <a:spcPts val="336"/>
              </a:spcBef>
              <a:spcAft>
                <a:spcPts val="0"/>
              </a:spcAft>
              <a:buClr>
                <a:srgbClr val="E5BB5B"/>
              </a:buClr>
              <a:buSzPts val="1700"/>
              <a:buNone/>
            </a:pPr>
            <a:r>
              <a:rPr lang="en-US" sz="5600" dirty="0">
                <a:solidFill>
                  <a:schemeClr val="bg2"/>
                </a:solidFill>
                <a:latin typeface="+mj-lt"/>
                <a:ea typeface="Arial"/>
                <a:cs typeface="Arial"/>
                <a:sym typeface="Arial"/>
              </a:rPr>
              <a:t>https://nutritionknowhow.org/blog/c/peas-what-is-the-difference/</a:t>
            </a:r>
            <a:endParaRPr lang="en-US" sz="5600" b="1" dirty="0">
              <a:solidFill>
                <a:srgbClr val="E5BB5B"/>
              </a:solidFill>
              <a:latin typeface="+mj-lt"/>
              <a:ea typeface="Arial"/>
              <a:cs typeface="Arial"/>
              <a:sym typeface="Arial"/>
            </a:endParaRPr>
          </a:p>
          <a:p>
            <a:pPr marL="120650" indent="0">
              <a:spcBef>
                <a:spcPts val="336"/>
              </a:spcBef>
              <a:buClr>
                <a:srgbClr val="E5BB5B"/>
              </a:buClr>
              <a:buSzPct val="100000"/>
              <a:buNone/>
            </a:pPr>
            <a:r>
              <a:rPr lang="en-US" sz="6800" b="1" dirty="0" err="1">
                <a:solidFill>
                  <a:srgbClr val="92D050"/>
                </a:solidFill>
                <a:latin typeface="+mj-lt"/>
                <a:ea typeface="Arial"/>
                <a:cs typeface="Arial"/>
                <a:sym typeface="Arial"/>
              </a:rPr>
              <a:t>Saveur</a:t>
            </a:r>
            <a:endParaRPr lang="en-US" sz="6800" b="1" dirty="0">
              <a:solidFill>
                <a:srgbClr val="92D050"/>
              </a:solidFill>
              <a:latin typeface="+mj-lt"/>
              <a:ea typeface="Arial"/>
              <a:cs typeface="Arial"/>
              <a:sym typeface="Arial"/>
            </a:endParaRPr>
          </a:p>
          <a:p>
            <a:pPr marL="120650" indent="0">
              <a:spcBef>
                <a:spcPts val="336"/>
              </a:spcBef>
              <a:buClr>
                <a:srgbClr val="E5BB5B"/>
              </a:buClr>
              <a:buSzPct val="100000"/>
              <a:buNone/>
            </a:pPr>
            <a:r>
              <a:rPr lang="en-US" sz="5600" dirty="0">
                <a:latin typeface="+mj-lt"/>
              </a:rPr>
              <a:t>https://www.saveur.com/inventor-sugar-snap-pea/</a:t>
            </a:r>
            <a:endParaRPr lang="en-US" sz="8000" b="1" dirty="0">
              <a:solidFill>
                <a:srgbClr val="E5BB5B"/>
              </a:solidFill>
              <a:latin typeface="+mj-lt"/>
              <a:cs typeface="Arial"/>
              <a:sym typeface="Arial"/>
            </a:endParaRPr>
          </a:p>
          <a:p>
            <a:pPr marL="120650" indent="0">
              <a:spcBef>
                <a:spcPts val="336"/>
              </a:spcBef>
              <a:buClr>
                <a:srgbClr val="E5BB5B"/>
              </a:buClr>
              <a:buSzPct val="100000"/>
              <a:buNone/>
            </a:pPr>
            <a:r>
              <a:rPr lang="en-US" sz="6800" b="1" dirty="0">
                <a:solidFill>
                  <a:srgbClr val="92D050"/>
                </a:solidFill>
                <a:latin typeface="+mj-lt"/>
                <a:ea typeface="Arial"/>
                <a:cs typeface="Arial"/>
                <a:sym typeface="Arial"/>
              </a:rPr>
              <a:t>Seasonal Food Guide </a:t>
            </a:r>
            <a:endParaRPr sz="6800" dirty="0">
              <a:solidFill>
                <a:srgbClr val="92D050"/>
              </a:solidFill>
              <a:latin typeface="+mj-lt"/>
            </a:endParaRPr>
          </a:p>
          <a:p>
            <a:pPr marL="0" lvl="0" indent="0" algn="l" rtl="0">
              <a:spcBef>
                <a:spcPts val="336"/>
              </a:spcBef>
              <a:spcAft>
                <a:spcPts val="0"/>
              </a:spcAft>
              <a:buNone/>
            </a:pPr>
            <a:r>
              <a:rPr lang="en-US" sz="5600" dirty="0">
                <a:latin typeface="+mj-lt"/>
                <a:ea typeface="Poppins"/>
                <a:cs typeface="Poppins"/>
                <a:sym typeface="Poppins"/>
              </a:rPr>
              <a:t>https://seasonalfoodguide.org/veg/snap-peas/southern-california</a:t>
            </a:r>
          </a:p>
          <a:p>
            <a:pPr marL="0" indent="0">
              <a:spcBef>
                <a:spcPts val="336"/>
              </a:spcBef>
              <a:buNone/>
            </a:pPr>
            <a:r>
              <a:rPr lang="en-US" sz="6800" b="1" dirty="0">
                <a:solidFill>
                  <a:srgbClr val="92D050"/>
                </a:solidFill>
                <a:latin typeface="+mj-lt"/>
                <a:ea typeface="Arial"/>
                <a:cs typeface="Arial"/>
                <a:sym typeface="Arial"/>
              </a:rPr>
              <a:t>SF Gate</a:t>
            </a:r>
            <a:endParaRPr lang="en-US" sz="6800" dirty="0">
              <a:solidFill>
                <a:srgbClr val="92D050"/>
              </a:solidFill>
              <a:latin typeface="+mj-lt"/>
              <a:ea typeface="Poppins"/>
              <a:cs typeface="Poppins"/>
              <a:sym typeface="Poppins"/>
            </a:endParaRPr>
          </a:p>
          <a:p>
            <a:pPr marL="0" indent="0">
              <a:spcBef>
                <a:spcPts val="336"/>
              </a:spcBef>
              <a:buNone/>
            </a:pPr>
            <a:r>
              <a:rPr lang="en-US" sz="6000" b="0" i="0" dirty="0">
                <a:solidFill>
                  <a:schemeClr val="dk1"/>
                </a:solidFill>
                <a:latin typeface="Calibri"/>
                <a:ea typeface="Calibri"/>
                <a:cs typeface="Calibri"/>
                <a:sym typeface="Calibri"/>
              </a:rPr>
              <a:t>https://homeguides.sfgate.com/grow-bush-sugar-snaps-21046.html</a:t>
            </a:r>
          </a:p>
          <a:p>
            <a:pPr marL="0" indent="0">
              <a:spcBef>
                <a:spcPts val="336"/>
              </a:spcBef>
              <a:buNone/>
            </a:pPr>
            <a:r>
              <a:rPr lang="en-US" sz="5600" dirty="0">
                <a:latin typeface="+mj-lt"/>
              </a:rPr>
              <a:t>https://homeguides.sfgate.com/long-flower-picking-peas-58805.html</a:t>
            </a:r>
            <a:endParaRPr lang="en-US" sz="5600" dirty="0">
              <a:latin typeface="+mj-lt"/>
              <a:ea typeface="Poppins"/>
              <a:cs typeface="Poppins"/>
              <a:sym typeface="Poppins"/>
            </a:endParaRPr>
          </a:p>
          <a:p>
            <a:pPr marL="0" lvl="0" indent="0" algn="l" rtl="0">
              <a:spcBef>
                <a:spcPts val="336"/>
              </a:spcBef>
              <a:spcAft>
                <a:spcPts val="0"/>
              </a:spcAft>
              <a:buNone/>
            </a:pPr>
            <a:r>
              <a:rPr lang="en-US" sz="6800" b="1" dirty="0">
                <a:solidFill>
                  <a:srgbClr val="92D050"/>
                </a:solidFill>
                <a:latin typeface="+mj-lt"/>
                <a:ea typeface="Arial"/>
                <a:cs typeface="Arial"/>
                <a:sym typeface="Arial"/>
              </a:rPr>
              <a:t>Smarty Plants</a:t>
            </a:r>
            <a:endParaRPr sz="6800" dirty="0">
              <a:solidFill>
                <a:srgbClr val="92D050"/>
              </a:solidFill>
              <a:latin typeface="+mj-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5600" b="0" i="0" u="none" strike="noStrike" kern="0" cap="none" spc="0" normalizeH="0" baseline="0" noProof="0" dirty="0">
                <a:ln>
                  <a:noFill/>
                </a:ln>
                <a:solidFill>
                  <a:srgbClr val="000000"/>
                </a:solidFill>
                <a:effectLst/>
                <a:uLnTx/>
                <a:uFillTx/>
                <a:latin typeface="+mj-lt"/>
                <a:cs typeface="Calibri"/>
                <a:sym typeface="Calibri"/>
              </a:rPr>
              <a:t>https://smartyplants.com.au/2012/09/sugar-snap-peas/</a:t>
            </a:r>
          </a:p>
          <a:p>
            <a:pPr marL="285750" lvl="0" indent="-287972" algn="l" rtl="0">
              <a:lnSpc>
                <a:spcPct val="100000"/>
              </a:lnSpc>
              <a:spcBef>
                <a:spcPts val="333"/>
              </a:spcBef>
              <a:spcAft>
                <a:spcPts val="0"/>
              </a:spcAft>
              <a:buClr>
                <a:srgbClr val="E5BB5B"/>
              </a:buClr>
              <a:buSzPct val="100000"/>
              <a:buChar char="•"/>
            </a:pPr>
            <a:r>
              <a:rPr lang="en-US" sz="6800" b="1" dirty="0">
                <a:solidFill>
                  <a:srgbClr val="92D050"/>
                </a:solidFill>
                <a:latin typeface="+mj-lt"/>
                <a:ea typeface="Arial"/>
                <a:cs typeface="Arial"/>
                <a:sym typeface="Arial"/>
              </a:rPr>
              <a:t>Specialty</a:t>
            </a:r>
            <a:r>
              <a:rPr lang="en-US" sz="9600" b="1" dirty="0">
                <a:solidFill>
                  <a:srgbClr val="92D050"/>
                </a:solidFill>
                <a:latin typeface="+mj-lt"/>
                <a:ea typeface="Arial"/>
                <a:cs typeface="Arial"/>
                <a:sym typeface="Arial"/>
              </a:rPr>
              <a:t> </a:t>
            </a:r>
            <a:r>
              <a:rPr lang="en-US" sz="6800" b="1" dirty="0">
                <a:solidFill>
                  <a:srgbClr val="92D050"/>
                </a:solidFill>
                <a:latin typeface="+mj-lt"/>
                <a:ea typeface="Arial"/>
                <a:cs typeface="Arial"/>
                <a:sym typeface="Arial"/>
              </a:rPr>
              <a:t>Produce</a:t>
            </a:r>
            <a:endParaRPr lang="en-US" sz="6800" dirty="0">
              <a:solidFill>
                <a:srgbClr val="92D050"/>
              </a:solidFill>
              <a:latin typeface="+mj-lt"/>
            </a:endParaRPr>
          </a:p>
          <a:p>
            <a:pPr marL="0" lvl="0" indent="0">
              <a:spcBef>
                <a:spcPts val="0"/>
              </a:spcBef>
              <a:buClr>
                <a:srgbClr val="000000"/>
              </a:buClr>
              <a:buSzPts val="1400"/>
              <a:buNone/>
              <a:defRPr/>
            </a:pPr>
            <a:r>
              <a:rPr lang="en-US" sz="5600" dirty="0">
                <a:solidFill>
                  <a:srgbClr val="000000"/>
                </a:solidFill>
                <a:latin typeface="+mj-lt"/>
                <a:cs typeface="Calibri"/>
                <a:sym typeface="Calibri"/>
              </a:rPr>
              <a:t>https://www.specialtyproduce.com/produce/Pea_Tendrils_3990.php</a:t>
            </a:r>
          </a:p>
          <a:p>
            <a:pPr marL="285750" lvl="0" indent="-287972" algn="l" rtl="0">
              <a:lnSpc>
                <a:spcPct val="100000"/>
              </a:lnSpc>
              <a:spcBef>
                <a:spcPts val="333"/>
              </a:spcBef>
              <a:spcAft>
                <a:spcPts val="0"/>
              </a:spcAft>
              <a:buClr>
                <a:srgbClr val="E5BB5B"/>
              </a:buClr>
              <a:buSzPct val="100000"/>
              <a:buChar char="•"/>
            </a:pPr>
            <a:r>
              <a:rPr lang="en-US" sz="6800" b="1" dirty="0">
                <a:solidFill>
                  <a:srgbClr val="92D050"/>
                </a:solidFill>
                <a:latin typeface="+mj-lt"/>
                <a:ea typeface="Arial"/>
                <a:cs typeface="Arial"/>
                <a:sym typeface="Arial"/>
              </a:rPr>
              <a:t>Still Tasty</a:t>
            </a:r>
            <a:endParaRPr sz="6800" dirty="0">
              <a:solidFill>
                <a:srgbClr val="92D050"/>
              </a:solidFill>
              <a:latin typeface="+mj-lt"/>
            </a:endParaRPr>
          </a:p>
          <a:p>
            <a:pPr marL="0" lvl="0" indent="0" algn="l" rtl="0">
              <a:lnSpc>
                <a:spcPct val="100000"/>
              </a:lnSpc>
              <a:spcBef>
                <a:spcPts val="0"/>
              </a:spcBef>
              <a:spcAft>
                <a:spcPts val="0"/>
              </a:spcAft>
              <a:buSzPts val="1400"/>
              <a:buNone/>
            </a:pPr>
            <a:r>
              <a:rPr lang="en-US" sz="5600" dirty="0">
                <a:latin typeface="+mj-lt"/>
              </a:rPr>
              <a:t>https://www.stilltasty.com/fooditems/index/17948</a:t>
            </a:r>
            <a:endParaRPr lang="it-IT" sz="5600" dirty="0">
              <a:latin typeface="+mj-lt"/>
            </a:endParaRPr>
          </a:p>
          <a:p>
            <a:pPr marL="0" lvl="0" indent="0" algn="l" rtl="0">
              <a:lnSpc>
                <a:spcPct val="100000"/>
              </a:lnSpc>
              <a:spcBef>
                <a:spcPts val="0"/>
              </a:spcBef>
              <a:spcAft>
                <a:spcPts val="0"/>
              </a:spcAft>
              <a:buClr>
                <a:srgbClr val="262626"/>
              </a:buClr>
              <a:buSzPct val="26923"/>
              <a:buNone/>
            </a:pPr>
            <a:endParaRPr sz="5200" dirty="0"/>
          </a:p>
          <a:p>
            <a:pPr marL="0" lvl="0" indent="0" algn="l" rtl="0">
              <a:lnSpc>
                <a:spcPct val="100000"/>
              </a:lnSpc>
              <a:spcBef>
                <a:spcPts val="0"/>
              </a:spcBef>
              <a:spcAft>
                <a:spcPts val="0"/>
              </a:spcAft>
              <a:buClr>
                <a:srgbClr val="262626"/>
              </a:buClr>
              <a:buSzPct val="30434"/>
              <a:buNone/>
            </a:pPr>
            <a:endParaRPr sz="4600" dirty="0">
              <a:latin typeface="Poppins"/>
              <a:ea typeface="Poppins"/>
              <a:cs typeface="Poppins"/>
              <a:sym typeface="Poppins"/>
            </a:endParaRPr>
          </a:p>
          <a:p>
            <a:pPr marL="0" lvl="0" indent="0" algn="l" rtl="0">
              <a:lnSpc>
                <a:spcPct val="100000"/>
              </a:lnSpc>
              <a:spcBef>
                <a:spcPts val="370"/>
              </a:spcBef>
              <a:spcAft>
                <a:spcPts val="0"/>
              </a:spcAft>
              <a:buClr>
                <a:srgbClr val="262626"/>
              </a:buClr>
              <a:buSzPct val="100000"/>
              <a:buNone/>
            </a:pPr>
            <a:endParaRPr sz="2000" b="1" dirty="0">
              <a:solidFill>
                <a:srgbClr val="E5BB5B"/>
              </a:solidFill>
              <a:latin typeface="Arial"/>
              <a:ea typeface="Arial"/>
              <a:cs typeface="Arial"/>
              <a:sym typeface="Arial"/>
            </a:endParaRPr>
          </a:p>
          <a:p>
            <a:pPr marL="0" lvl="0" indent="0" algn="l" rtl="0">
              <a:lnSpc>
                <a:spcPct val="100000"/>
              </a:lnSpc>
              <a:spcBef>
                <a:spcPts val="370"/>
              </a:spcBef>
              <a:spcAft>
                <a:spcPts val="0"/>
              </a:spcAft>
              <a:buClr>
                <a:srgbClr val="262626"/>
              </a:buClr>
              <a:buSzPct val="100000"/>
              <a:buNone/>
            </a:pPr>
            <a:endParaRPr sz="2000" b="1" dirty="0">
              <a:solidFill>
                <a:srgbClr val="E5BB5B"/>
              </a:solidFill>
              <a:latin typeface="Arial"/>
              <a:ea typeface="Arial"/>
              <a:cs typeface="Arial"/>
              <a:sym typeface="Arial"/>
            </a:endParaRPr>
          </a:p>
          <a:p>
            <a:pPr marL="285750" lvl="0" indent="-168275" algn="l" rtl="0">
              <a:lnSpc>
                <a:spcPct val="100000"/>
              </a:lnSpc>
              <a:spcBef>
                <a:spcPts val="370"/>
              </a:spcBef>
              <a:spcAft>
                <a:spcPts val="0"/>
              </a:spcAft>
              <a:buClr>
                <a:srgbClr val="262626"/>
              </a:buClr>
              <a:buSzPct val="100000"/>
              <a:buNone/>
            </a:pPr>
            <a:endParaRPr sz="2000" b="1" dirty="0">
              <a:solidFill>
                <a:srgbClr val="E5BB5B"/>
              </a:solidFill>
              <a:latin typeface="Arial"/>
              <a:ea typeface="Arial"/>
              <a:cs typeface="Arial"/>
              <a:sym typeface="Arial"/>
            </a:endParaRPr>
          </a:p>
          <a:p>
            <a:pPr marL="342900" lvl="0" indent="-342900" algn="l" rtl="0">
              <a:lnSpc>
                <a:spcPct val="100000"/>
              </a:lnSpc>
              <a:spcBef>
                <a:spcPts val="370"/>
              </a:spcBef>
              <a:spcAft>
                <a:spcPts val="0"/>
              </a:spcAft>
              <a:buClr>
                <a:srgbClr val="262626"/>
              </a:buClr>
              <a:buSzPct val="100000"/>
              <a:buNone/>
            </a:pPr>
            <a:endParaRPr sz="2000" b="1" dirty="0">
              <a:solidFill>
                <a:srgbClr val="435249"/>
              </a:solidFill>
              <a:latin typeface="Arial"/>
              <a:ea typeface="Arial"/>
              <a:cs typeface="Arial"/>
              <a:sym typeface="Arial"/>
            </a:endParaRPr>
          </a:p>
          <a:p>
            <a:pPr marL="342900" lvl="0" indent="-342900" algn="l" rtl="0">
              <a:lnSpc>
                <a:spcPct val="100000"/>
              </a:lnSpc>
              <a:spcBef>
                <a:spcPts val="370"/>
              </a:spcBef>
              <a:spcAft>
                <a:spcPts val="0"/>
              </a:spcAft>
              <a:buClr>
                <a:srgbClr val="262626"/>
              </a:buClr>
              <a:buSzPct val="100000"/>
              <a:buNone/>
            </a:pPr>
            <a:endParaRPr sz="2000" b="1" dirty="0">
              <a:solidFill>
                <a:srgbClr val="006896"/>
              </a:solidFill>
              <a:latin typeface="Arial"/>
              <a:ea typeface="Arial"/>
              <a:cs typeface="Arial"/>
              <a:sym typeface="Arial"/>
            </a:endParaRPr>
          </a:p>
          <a:p>
            <a:pPr marL="285750" lvl="0" indent="-123634" algn="l" rtl="0">
              <a:lnSpc>
                <a:spcPct val="100000"/>
              </a:lnSpc>
              <a:spcBef>
                <a:spcPts val="444"/>
              </a:spcBef>
              <a:spcAft>
                <a:spcPts val="0"/>
              </a:spcAft>
              <a:buSzPct val="115000"/>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6"/>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dirty="0">
                <a:solidFill>
                  <a:srgbClr val="E5BB5B"/>
                </a:solidFill>
                <a:latin typeface="Arial"/>
                <a:ea typeface="Arial"/>
                <a:cs typeface="Arial"/>
                <a:sym typeface="Arial"/>
              </a:rPr>
              <a:t>References</a:t>
            </a:r>
            <a:endParaRPr dirty="0">
              <a:solidFill>
                <a:srgbClr val="E5BB5B"/>
              </a:solidFill>
              <a:latin typeface="Arial"/>
              <a:ea typeface="Arial"/>
              <a:cs typeface="Arial"/>
              <a:sym typeface="Arial"/>
            </a:endParaRPr>
          </a:p>
        </p:txBody>
      </p:sp>
      <p:sp>
        <p:nvSpPr>
          <p:cNvPr id="359" name="Google Shape;359;p16"/>
          <p:cNvSpPr txBox="1">
            <a:spLocks noGrp="1"/>
          </p:cNvSpPr>
          <p:nvPr>
            <p:ph type="body" idx="1"/>
          </p:nvPr>
        </p:nvSpPr>
        <p:spPr>
          <a:xfrm>
            <a:off x="1662545" y="2507673"/>
            <a:ext cx="8710480" cy="3393777"/>
          </a:xfrm>
          <a:prstGeom prst="rect">
            <a:avLst/>
          </a:prstGeom>
          <a:noFill/>
          <a:ln>
            <a:noFill/>
          </a:ln>
        </p:spPr>
        <p:txBody>
          <a:bodyPr spcFirstLastPara="1" wrap="square" lIns="91425" tIns="45700" rIns="91425" bIns="45700" anchor="t" anchorCtr="0">
            <a:normAutofit/>
          </a:bodyPr>
          <a:lstStyle/>
          <a:p>
            <a:pPr marL="285750" lvl="0" indent="-287972" algn="l" rtl="0">
              <a:lnSpc>
                <a:spcPct val="100000"/>
              </a:lnSpc>
              <a:spcBef>
                <a:spcPts val="333"/>
              </a:spcBef>
              <a:spcAft>
                <a:spcPts val="0"/>
              </a:spcAft>
              <a:buClr>
                <a:srgbClr val="E5BB5B"/>
              </a:buClr>
              <a:buSzPct val="100000"/>
              <a:buChar char="•"/>
            </a:pPr>
            <a:r>
              <a:rPr lang="en-US" sz="1700" b="1" dirty="0">
                <a:solidFill>
                  <a:srgbClr val="92D050"/>
                </a:solidFill>
                <a:latin typeface="+mj-lt"/>
                <a:ea typeface="Arial"/>
                <a:cs typeface="Arial"/>
                <a:sym typeface="Arial"/>
              </a:rPr>
              <a:t>The Nibble</a:t>
            </a:r>
            <a:endParaRPr lang="en-US" sz="1700" dirty="0">
              <a:solidFill>
                <a:srgbClr val="92D050"/>
              </a:solidFill>
              <a:latin typeface="+mj-lt"/>
            </a:endParaRPr>
          </a:p>
          <a:p>
            <a:pPr marL="0" lvl="0" indent="0" algn="l" rtl="0">
              <a:lnSpc>
                <a:spcPct val="100000"/>
              </a:lnSpc>
              <a:spcBef>
                <a:spcPts val="0"/>
              </a:spcBef>
              <a:spcAft>
                <a:spcPts val="0"/>
              </a:spcAft>
              <a:buSzPts val="1400"/>
              <a:buNone/>
            </a:pPr>
            <a:r>
              <a:rPr lang="en-US" sz="1400" dirty="0">
                <a:latin typeface="+mj-lt"/>
              </a:rPr>
              <a:t>https://blog.thenibble.com/2018/04/07/tip-of-the-day-sugar-snap-peas-2</a:t>
            </a:r>
            <a:endParaRPr lang="en-US" sz="1400" b="1" dirty="0">
              <a:solidFill>
                <a:srgbClr val="E5BB5B"/>
              </a:solidFill>
              <a:latin typeface="+mj-lt"/>
              <a:ea typeface="Arial"/>
              <a:cs typeface="Arial"/>
              <a:sym typeface="Arial"/>
            </a:endParaRPr>
          </a:p>
          <a:p>
            <a:pPr marL="285750" lvl="0" indent="-287972" algn="l" rtl="0">
              <a:lnSpc>
                <a:spcPct val="100000"/>
              </a:lnSpc>
              <a:spcBef>
                <a:spcPts val="333"/>
              </a:spcBef>
              <a:spcAft>
                <a:spcPts val="0"/>
              </a:spcAft>
              <a:buClr>
                <a:srgbClr val="E5BB5B"/>
              </a:buClr>
              <a:buSzPct val="100000"/>
              <a:buChar char="•"/>
            </a:pPr>
            <a:r>
              <a:rPr lang="en-US" sz="1700" b="1" dirty="0">
                <a:solidFill>
                  <a:srgbClr val="92D050"/>
                </a:solidFill>
                <a:latin typeface="+mj-lt"/>
                <a:ea typeface="Arial"/>
                <a:cs typeface="Arial"/>
                <a:sym typeface="Arial"/>
              </a:rPr>
              <a:t>The Produce Nerd</a:t>
            </a:r>
          </a:p>
          <a:p>
            <a:pPr marL="0" indent="0">
              <a:spcBef>
                <a:spcPts val="333"/>
              </a:spcBef>
              <a:buClr>
                <a:srgbClr val="E5BB5B"/>
              </a:buClr>
              <a:buSzPct val="100000"/>
              <a:buNone/>
            </a:pPr>
            <a:r>
              <a:rPr lang="en-US" sz="1400" b="0" i="0" dirty="0">
                <a:solidFill>
                  <a:schemeClr val="dk1"/>
                </a:solidFill>
                <a:latin typeface="+mj-lt"/>
                <a:ea typeface="Calibri"/>
                <a:cs typeface="Calibri"/>
                <a:sym typeface="Calibri"/>
              </a:rPr>
              <a:t>https://www.theproducenerd.com/2017/09/how-sugar-snap-peas-are-harvested/</a:t>
            </a:r>
            <a:endParaRPr lang="en-US" sz="1700" b="1" dirty="0">
              <a:solidFill>
                <a:srgbClr val="E5BB5B"/>
              </a:solidFill>
              <a:latin typeface="+mj-lt"/>
              <a:ea typeface="Arial"/>
              <a:cs typeface="Arial"/>
              <a:sym typeface="Arial"/>
            </a:endParaRPr>
          </a:p>
          <a:p>
            <a:pPr marL="285750" lvl="0" indent="-287972" algn="l" rtl="0">
              <a:lnSpc>
                <a:spcPct val="100000"/>
              </a:lnSpc>
              <a:spcBef>
                <a:spcPts val="333"/>
              </a:spcBef>
              <a:spcAft>
                <a:spcPts val="0"/>
              </a:spcAft>
              <a:buClr>
                <a:srgbClr val="E5BB5B"/>
              </a:buClr>
              <a:buSzPct val="100000"/>
              <a:buChar char="•"/>
            </a:pPr>
            <a:r>
              <a:rPr lang="en-US" sz="1700" b="1" dirty="0">
                <a:solidFill>
                  <a:srgbClr val="92D050"/>
                </a:solidFill>
                <a:latin typeface="+mj-lt"/>
                <a:cs typeface="Arial"/>
                <a:sym typeface="Arial"/>
              </a:rPr>
              <a:t>The Yard Post</a:t>
            </a:r>
          </a:p>
          <a:p>
            <a:pPr marL="0" indent="0">
              <a:spcBef>
                <a:spcPts val="333"/>
              </a:spcBef>
              <a:buClr>
                <a:srgbClr val="E5BB5B"/>
              </a:buClr>
              <a:buSzPct val="100000"/>
              <a:buNone/>
            </a:pPr>
            <a:r>
              <a:rPr lang="en-US" sz="1400" b="0" i="0" dirty="0">
                <a:solidFill>
                  <a:schemeClr val="dk1"/>
                </a:solidFill>
                <a:latin typeface="+mj-lt"/>
                <a:ea typeface="Calibri"/>
                <a:cs typeface="Calibri"/>
                <a:sym typeface="Calibri"/>
              </a:rPr>
              <a:t>https://gregalder.com/yardposts/growing-peas-in-southern-california/</a:t>
            </a:r>
          </a:p>
          <a:p>
            <a:pPr marL="285750" lvl="0" indent="-287972" algn="l" rtl="0">
              <a:lnSpc>
                <a:spcPct val="100000"/>
              </a:lnSpc>
              <a:spcBef>
                <a:spcPts val="333"/>
              </a:spcBef>
              <a:spcAft>
                <a:spcPts val="0"/>
              </a:spcAft>
              <a:buClr>
                <a:srgbClr val="E5BB5B"/>
              </a:buClr>
              <a:buSzPct val="100000"/>
              <a:buChar char="•"/>
            </a:pPr>
            <a:endParaRPr lang="en-US" sz="1700" b="1" dirty="0">
              <a:solidFill>
                <a:srgbClr val="E5BB5B"/>
              </a:solidFill>
              <a:latin typeface="+mj-lt"/>
              <a:cs typeface="Arial"/>
              <a:sym typeface="Arial"/>
            </a:endParaRPr>
          </a:p>
          <a:p>
            <a:pPr marL="285750" lvl="0" indent="-287972" algn="l" rtl="0">
              <a:lnSpc>
                <a:spcPct val="100000"/>
              </a:lnSpc>
              <a:spcBef>
                <a:spcPts val="333"/>
              </a:spcBef>
              <a:spcAft>
                <a:spcPts val="0"/>
              </a:spcAft>
              <a:buClr>
                <a:srgbClr val="E5BB5B"/>
              </a:buClr>
              <a:buSzPct val="100000"/>
              <a:buChar char="•"/>
            </a:pPr>
            <a:endParaRPr sz="1700" dirty="0">
              <a:latin typeface="+mj-lt"/>
            </a:endParaRPr>
          </a:p>
          <a:p>
            <a:pPr marL="0" lvl="0" indent="0" algn="l" rtl="0">
              <a:lnSpc>
                <a:spcPct val="100000"/>
              </a:lnSpc>
              <a:spcBef>
                <a:spcPts val="0"/>
              </a:spcBef>
              <a:spcAft>
                <a:spcPts val="0"/>
              </a:spcAft>
              <a:buClr>
                <a:srgbClr val="262626"/>
              </a:buClr>
              <a:buSzPct val="26923"/>
              <a:buNone/>
            </a:pPr>
            <a:endParaRPr sz="5200" dirty="0"/>
          </a:p>
          <a:p>
            <a:pPr marL="0" lvl="0" indent="0" algn="l" rtl="0">
              <a:lnSpc>
                <a:spcPct val="100000"/>
              </a:lnSpc>
              <a:spcBef>
                <a:spcPts val="0"/>
              </a:spcBef>
              <a:spcAft>
                <a:spcPts val="0"/>
              </a:spcAft>
              <a:buClr>
                <a:srgbClr val="262626"/>
              </a:buClr>
              <a:buSzPct val="30434"/>
              <a:buNone/>
            </a:pPr>
            <a:endParaRPr sz="4600" dirty="0">
              <a:latin typeface="Poppins"/>
              <a:ea typeface="Poppins"/>
              <a:cs typeface="Poppins"/>
              <a:sym typeface="Poppins"/>
            </a:endParaRPr>
          </a:p>
          <a:p>
            <a:pPr marL="0" lvl="0" indent="0" algn="l" rtl="0">
              <a:lnSpc>
                <a:spcPct val="100000"/>
              </a:lnSpc>
              <a:spcBef>
                <a:spcPts val="370"/>
              </a:spcBef>
              <a:spcAft>
                <a:spcPts val="0"/>
              </a:spcAft>
              <a:buClr>
                <a:srgbClr val="262626"/>
              </a:buClr>
              <a:buSzPct val="100000"/>
              <a:buNone/>
            </a:pPr>
            <a:endParaRPr sz="2000" b="1" dirty="0">
              <a:solidFill>
                <a:srgbClr val="E5BB5B"/>
              </a:solidFill>
              <a:latin typeface="Arial"/>
              <a:ea typeface="Arial"/>
              <a:cs typeface="Arial"/>
              <a:sym typeface="Arial"/>
            </a:endParaRPr>
          </a:p>
          <a:p>
            <a:pPr marL="0" lvl="0" indent="0" algn="l" rtl="0">
              <a:lnSpc>
                <a:spcPct val="100000"/>
              </a:lnSpc>
              <a:spcBef>
                <a:spcPts val="370"/>
              </a:spcBef>
              <a:spcAft>
                <a:spcPts val="0"/>
              </a:spcAft>
              <a:buClr>
                <a:srgbClr val="262626"/>
              </a:buClr>
              <a:buSzPct val="100000"/>
              <a:buNone/>
            </a:pPr>
            <a:endParaRPr sz="2000" b="1" dirty="0">
              <a:solidFill>
                <a:srgbClr val="E5BB5B"/>
              </a:solidFill>
              <a:latin typeface="Arial"/>
              <a:ea typeface="Arial"/>
              <a:cs typeface="Arial"/>
              <a:sym typeface="Arial"/>
            </a:endParaRPr>
          </a:p>
          <a:p>
            <a:pPr marL="285750" lvl="0" indent="-168275" algn="l" rtl="0">
              <a:lnSpc>
                <a:spcPct val="100000"/>
              </a:lnSpc>
              <a:spcBef>
                <a:spcPts val="370"/>
              </a:spcBef>
              <a:spcAft>
                <a:spcPts val="0"/>
              </a:spcAft>
              <a:buClr>
                <a:srgbClr val="262626"/>
              </a:buClr>
              <a:buSzPct val="100000"/>
              <a:buNone/>
            </a:pPr>
            <a:endParaRPr sz="2000" b="1" dirty="0">
              <a:solidFill>
                <a:srgbClr val="E5BB5B"/>
              </a:solidFill>
              <a:latin typeface="Arial"/>
              <a:ea typeface="Arial"/>
              <a:cs typeface="Arial"/>
              <a:sym typeface="Arial"/>
            </a:endParaRPr>
          </a:p>
          <a:p>
            <a:pPr marL="342900" lvl="0" indent="-342900" algn="l" rtl="0">
              <a:lnSpc>
                <a:spcPct val="100000"/>
              </a:lnSpc>
              <a:spcBef>
                <a:spcPts val="370"/>
              </a:spcBef>
              <a:spcAft>
                <a:spcPts val="0"/>
              </a:spcAft>
              <a:buClr>
                <a:srgbClr val="262626"/>
              </a:buClr>
              <a:buSzPct val="100000"/>
              <a:buNone/>
            </a:pPr>
            <a:endParaRPr sz="2000" b="1" dirty="0">
              <a:solidFill>
                <a:srgbClr val="435249"/>
              </a:solidFill>
              <a:latin typeface="Arial"/>
              <a:ea typeface="Arial"/>
              <a:cs typeface="Arial"/>
              <a:sym typeface="Arial"/>
            </a:endParaRPr>
          </a:p>
          <a:p>
            <a:pPr marL="342900" lvl="0" indent="-342900" algn="l" rtl="0">
              <a:lnSpc>
                <a:spcPct val="100000"/>
              </a:lnSpc>
              <a:spcBef>
                <a:spcPts val="370"/>
              </a:spcBef>
              <a:spcAft>
                <a:spcPts val="0"/>
              </a:spcAft>
              <a:buClr>
                <a:srgbClr val="262626"/>
              </a:buClr>
              <a:buSzPct val="100000"/>
              <a:buNone/>
            </a:pPr>
            <a:endParaRPr sz="2000" b="1" dirty="0">
              <a:solidFill>
                <a:srgbClr val="006896"/>
              </a:solidFill>
              <a:latin typeface="Arial"/>
              <a:ea typeface="Arial"/>
              <a:cs typeface="Arial"/>
              <a:sym typeface="Arial"/>
            </a:endParaRPr>
          </a:p>
          <a:p>
            <a:pPr marL="285750" lvl="0" indent="-123634" algn="l" rtl="0">
              <a:lnSpc>
                <a:spcPct val="100000"/>
              </a:lnSpc>
              <a:spcBef>
                <a:spcPts val="444"/>
              </a:spcBef>
              <a:spcAft>
                <a:spcPts val="0"/>
              </a:spcAft>
              <a:buSzPct val="115000"/>
              <a:buNone/>
            </a:pPr>
            <a:endParaRPr dirty="0"/>
          </a:p>
        </p:txBody>
      </p:sp>
    </p:spTree>
    <p:extLst>
      <p:ext uri="{BB962C8B-B14F-4D97-AF65-F5344CB8AC3E}">
        <p14:creationId xmlns:p14="http://schemas.microsoft.com/office/powerpoint/2010/main" val="657927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
          <p:cNvSpPr txBox="1">
            <a:spLocks noGrp="1"/>
          </p:cNvSpPr>
          <p:nvPr>
            <p:ph type="title"/>
          </p:nvPr>
        </p:nvSpPr>
        <p:spPr>
          <a:xfrm>
            <a:off x="740995" y="855678"/>
            <a:ext cx="7062449" cy="58713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BB7265"/>
              </a:buClr>
              <a:buSzPts val="4400"/>
              <a:buFont typeface="Arial"/>
              <a:buNone/>
            </a:pPr>
            <a:r>
              <a:rPr lang="en-US" sz="4400" dirty="0">
                <a:solidFill>
                  <a:srgbClr val="E5BB5B"/>
                </a:solidFill>
                <a:latin typeface="Arial"/>
                <a:ea typeface="Arial"/>
                <a:cs typeface="Arial"/>
                <a:sym typeface="Arial"/>
              </a:rPr>
              <a:t>Part Of The Legume Family</a:t>
            </a:r>
            <a:endParaRPr sz="4400" dirty="0">
              <a:solidFill>
                <a:srgbClr val="E5BB5B"/>
              </a:solidFill>
              <a:latin typeface="Arial"/>
              <a:ea typeface="Arial"/>
              <a:cs typeface="Arial"/>
              <a:sym typeface="Arial"/>
            </a:endParaRPr>
          </a:p>
        </p:txBody>
      </p:sp>
      <p:sp>
        <p:nvSpPr>
          <p:cNvPr id="168" name="Google Shape;168;p2"/>
          <p:cNvSpPr txBox="1">
            <a:spLocks noGrp="1"/>
          </p:cNvSpPr>
          <p:nvPr>
            <p:ph type="body" idx="1"/>
          </p:nvPr>
        </p:nvSpPr>
        <p:spPr>
          <a:xfrm>
            <a:off x="1190857" y="1509013"/>
            <a:ext cx="6241816" cy="1828800"/>
          </a:xfrm>
          <a:prstGeom prst="rect">
            <a:avLst/>
          </a:prstGeom>
          <a:noFill/>
          <a:ln>
            <a:noFill/>
          </a:ln>
        </p:spPr>
        <p:txBody>
          <a:bodyPr spcFirstLastPara="1" wrap="square" lIns="91425" tIns="45700" rIns="91425" bIns="45700" anchor="t" anchorCtr="0">
            <a:normAutofit/>
          </a:bodyPr>
          <a:lstStyle/>
          <a:p>
            <a:pPr marL="285750" lvl="0" indent="-285750" algn="ctr" rtl="0">
              <a:lnSpc>
                <a:spcPct val="100000"/>
              </a:lnSpc>
              <a:spcBef>
                <a:spcPts val="0"/>
              </a:spcBef>
              <a:spcAft>
                <a:spcPts val="0"/>
              </a:spcAft>
              <a:buSzPts val="2070"/>
              <a:buChar char="❖"/>
            </a:pPr>
            <a:r>
              <a:rPr lang="en-US" dirty="0">
                <a:latin typeface="Arial"/>
                <a:ea typeface="Arial"/>
                <a:cs typeface="Arial"/>
                <a:sym typeface="Arial"/>
              </a:rPr>
              <a:t>Fabaceae is known as the Legume </a:t>
            </a:r>
            <a:r>
              <a:rPr lang="en-US" u="sng" dirty="0">
                <a:latin typeface="Arial"/>
                <a:ea typeface="Arial"/>
                <a:cs typeface="Arial"/>
                <a:sym typeface="Arial"/>
              </a:rPr>
              <a:t>Family</a:t>
            </a:r>
            <a:endParaRPr dirty="0">
              <a:latin typeface="Arial"/>
              <a:ea typeface="Arial"/>
              <a:cs typeface="Arial"/>
              <a:sym typeface="Arial"/>
            </a:endParaRPr>
          </a:p>
          <a:p>
            <a:pPr marL="285750" lvl="0" indent="-285750" algn="ctr" rtl="0">
              <a:lnSpc>
                <a:spcPct val="100000"/>
              </a:lnSpc>
              <a:spcBef>
                <a:spcPts val="960"/>
              </a:spcBef>
              <a:spcAft>
                <a:spcPts val="0"/>
              </a:spcAft>
              <a:buSzPts val="2070"/>
              <a:buChar char="❖"/>
            </a:pPr>
            <a:r>
              <a:rPr lang="en-US" dirty="0">
                <a:latin typeface="Arial"/>
                <a:ea typeface="Arial"/>
                <a:cs typeface="Arial"/>
                <a:sym typeface="Arial"/>
              </a:rPr>
              <a:t>Pisum is the </a:t>
            </a:r>
            <a:r>
              <a:rPr lang="en-US" u="sng" dirty="0">
                <a:latin typeface="Arial"/>
                <a:ea typeface="Arial"/>
                <a:cs typeface="Arial"/>
                <a:sym typeface="Arial"/>
              </a:rPr>
              <a:t>genus</a:t>
            </a:r>
            <a:endParaRPr lang="en-US" dirty="0">
              <a:latin typeface="Arial"/>
              <a:ea typeface="Arial"/>
              <a:cs typeface="Arial"/>
              <a:sym typeface="Arial"/>
            </a:endParaRPr>
          </a:p>
          <a:p>
            <a:pPr marL="285750" lvl="0" indent="-285750" algn="ctr" rtl="0">
              <a:lnSpc>
                <a:spcPct val="100000"/>
              </a:lnSpc>
              <a:spcBef>
                <a:spcPts val="960"/>
              </a:spcBef>
              <a:spcAft>
                <a:spcPts val="0"/>
              </a:spcAft>
              <a:buSzPts val="2070"/>
              <a:buChar char="❖"/>
            </a:pPr>
            <a:r>
              <a:rPr lang="en-US" i="1" dirty="0">
                <a:latin typeface="Arial"/>
                <a:ea typeface="Arial"/>
                <a:cs typeface="Arial"/>
                <a:sym typeface="Arial"/>
              </a:rPr>
              <a:t>Pisum Sativum </a:t>
            </a:r>
            <a:r>
              <a:rPr lang="en-US" dirty="0">
                <a:latin typeface="Arial"/>
                <a:ea typeface="Arial"/>
                <a:cs typeface="Arial"/>
                <a:sym typeface="Arial"/>
              </a:rPr>
              <a:t>is the </a:t>
            </a:r>
            <a:r>
              <a:rPr lang="en-US" u="sng" dirty="0">
                <a:latin typeface="Arial"/>
                <a:ea typeface="Arial"/>
                <a:cs typeface="Arial"/>
                <a:sym typeface="Arial"/>
              </a:rPr>
              <a:t>botanical name</a:t>
            </a:r>
            <a:r>
              <a:rPr lang="en-US" dirty="0">
                <a:latin typeface="Arial"/>
                <a:ea typeface="Arial"/>
                <a:cs typeface="Arial"/>
                <a:sym typeface="Arial"/>
              </a:rPr>
              <a:t> for edible-pod peas</a:t>
            </a:r>
          </a:p>
          <a:p>
            <a:pPr marL="0" lvl="0" indent="0" algn="ctr" rtl="0">
              <a:lnSpc>
                <a:spcPct val="100000"/>
              </a:lnSpc>
              <a:spcBef>
                <a:spcPts val="960"/>
              </a:spcBef>
              <a:spcAft>
                <a:spcPts val="0"/>
              </a:spcAft>
              <a:buSzPts val="2070"/>
            </a:pPr>
            <a:endParaRPr lang="en-US" dirty="0">
              <a:latin typeface="Poppins"/>
              <a:ea typeface="Poppins"/>
              <a:cs typeface="Poppins"/>
              <a:sym typeface="Poppins"/>
            </a:endParaRPr>
          </a:p>
        </p:txBody>
      </p:sp>
      <p:sp>
        <p:nvSpPr>
          <p:cNvPr id="173" name="Google Shape;173;p2"/>
          <p:cNvSpPr txBox="1"/>
          <p:nvPr/>
        </p:nvSpPr>
        <p:spPr>
          <a:xfrm>
            <a:off x="5007053" y="3258675"/>
            <a:ext cx="3096078" cy="1239190"/>
          </a:xfrm>
          <a:prstGeom prst="rect">
            <a:avLst/>
          </a:prstGeom>
          <a:noFill/>
          <a:ln>
            <a:noFill/>
          </a:ln>
        </p:spPr>
        <p:txBody>
          <a:bodyPr spcFirstLastPara="1" wrap="square" lIns="91425" tIns="45700" rIns="91425" bIns="45700" anchor="t" anchorCtr="0">
            <a:normAutofit/>
          </a:bodyPr>
          <a:lstStyle/>
          <a:p>
            <a:pPr marL="285750" marR="0" lvl="0" indent="-285750" algn="ctr" rtl="0">
              <a:lnSpc>
                <a:spcPct val="100000"/>
              </a:lnSpc>
              <a:spcBef>
                <a:spcPts val="0"/>
              </a:spcBef>
              <a:spcAft>
                <a:spcPts val="0"/>
              </a:spcAft>
              <a:buClr>
                <a:schemeClr val="accent1"/>
              </a:buClr>
              <a:buSzPts val="2070"/>
              <a:buFont typeface="Courier New"/>
              <a:buChar char="o"/>
            </a:pPr>
            <a:r>
              <a:rPr lang="en-US" sz="1800" dirty="0">
                <a:solidFill>
                  <a:srgbClr val="262626"/>
                </a:solidFill>
              </a:rPr>
              <a:t>Plants </a:t>
            </a:r>
            <a:r>
              <a:rPr lang="en-US" sz="1800" b="0" i="0" u="none" strike="noStrike" cap="none" dirty="0">
                <a:solidFill>
                  <a:srgbClr val="262626"/>
                </a:solidFill>
                <a:latin typeface="Arial"/>
                <a:ea typeface="Arial"/>
                <a:cs typeface="Arial"/>
                <a:sym typeface="Arial"/>
              </a:rPr>
              <a:t>that produce pods enclosing fleshy edible seeds</a:t>
            </a:r>
            <a:endParaRPr sz="1400" b="0" i="0" u="none" strike="noStrike" cap="none" dirty="0">
              <a:solidFill>
                <a:srgbClr val="000000"/>
              </a:solidFill>
              <a:latin typeface="Arial"/>
              <a:ea typeface="Arial"/>
              <a:cs typeface="Arial"/>
              <a:sym typeface="Arial"/>
            </a:endParaRPr>
          </a:p>
        </p:txBody>
      </p:sp>
      <p:pic>
        <p:nvPicPr>
          <p:cNvPr id="11" name="Picture 10" descr="Diagram&#10;&#10;Description automatically generated">
            <a:extLst>
              <a:ext uri="{FF2B5EF4-FFF2-40B4-BE49-F238E27FC236}">
                <a16:creationId xmlns:a16="http://schemas.microsoft.com/office/drawing/2014/main" id="{26D1E445-7B68-4894-870B-043C4B1E6148}"/>
              </a:ext>
            </a:extLst>
          </p:cNvPr>
          <p:cNvPicPr>
            <a:picLocks noChangeAspect="1"/>
          </p:cNvPicPr>
          <p:nvPr/>
        </p:nvPicPr>
        <p:blipFill>
          <a:blip r:embed="rId3"/>
          <a:stretch>
            <a:fillRect/>
          </a:stretch>
        </p:blipFill>
        <p:spPr>
          <a:xfrm>
            <a:off x="740995" y="3009122"/>
            <a:ext cx="4267200" cy="3133725"/>
          </a:xfrm>
          <a:prstGeom prst="rect">
            <a:avLst/>
          </a:prstGeom>
        </p:spPr>
      </p:pic>
      <p:sp>
        <p:nvSpPr>
          <p:cNvPr id="12" name="TextBox 11">
            <a:extLst>
              <a:ext uri="{FF2B5EF4-FFF2-40B4-BE49-F238E27FC236}">
                <a16:creationId xmlns:a16="http://schemas.microsoft.com/office/drawing/2014/main" id="{FF665D8B-67F9-4FBF-8AA7-9BACF956600F}"/>
              </a:ext>
            </a:extLst>
          </p:cNvPr>
          <p:cNvSpPr txBox="1"/>
          <p:nvPr/>
        </p:nvSpPr>
        <p:spPr>
          <a:xfrm>
            <a:off x="3235107" y="5828393"/>
            <a:ext cx="1076661" cy="307777"/>
          </a:xfrm>
          <a:prstGeom prst="rect">
            <a:avLst/>
          </a:prstGeom>
          <a:noFill/>
        </p:spPr>
        <p:txBody>
          <a:bodyPr wrap="square" rtlCol="0">
            <a:spAutoFit/>
          </a:bodyPr>
          <a:lstStyle/>
          <a:p>
            <a:r>
              <a:rPr lang="en-US" dirty="0"/>
              <a:t>(pea/seed)</a:t>
            </a:r>
          </a:p>
        </p:txBody>
      </p:sp>
      <p:pic>
        <p:nvPicPr>
          <p:cNvPr id="16" name="Picture Placeholder 15" descr="A picture containing plant, pea, green, leaf&#10;&#10;Description automatically generated">
            <a:extLst>
              <a:ext uri="{FF2B5EF4-FFF2-40B4-BE49-F238E27FC236}">
                <a16:creationId xmlns:a16="http://schemas.microsoft.com/office/drawing/2014/main" id="{033FE39C-7515-4D94-B18C-5F430E2A6DAF}"/>
              </a:ext>
            </a:extLst>
          </p:cNvPr>
          <p:cNvPicPr>
            <a:picLocks noGrp="1" noChangeAspect="1"/>
          </p:cNvPicPr>
          <p:nvPr>
            <p:ph type="pic" idx="2"/>
          </p:nvPr>
        </p:nvPicPr>
        <p:blipFill>
          <a:blip r:embed="rId4"/>
          <a:srcRect l="14911" r="14911"/>
          <a:stretch>
            <a:fillRect/>
          </a:stretch>
        </p:blipFill>
        <p:spPr/>
      </p:pic>
      <p:sp>
        <p:nvSpPr>
          <p:cNvPr id="27" name="Google Shape;173;p2">
            <a:extLst>
              <a:ext uri="{FF2B5EF4-FFF2-40B4-BE49-F238E27FC236}">
                <a16:creationId xmlns:a16="http://schemas.microsoft.com/office/drawing/2014/main" id="{F9C159DC-4283-46F0-B288-C2FB8EC18A11}"/>
              </a:ext>
            </a:extLst>
          </p:cNvPr>
          <p:cNvSpPr txBox="1"/>
          <p:nvPr/>
        </p:nvSpPr>
        <p:spPr>
          <a:xfrm>
            <a:off x="5007053" y="4628324"/>
            <a:ext cx="3096078" cy="1239190"/>
          </a:xfrm>
          <a:prstGeom prst="rect">
            <a:avLst/>
          </a:prstGeom>
          <a:noFill/>
          <a:ln>
            <a:noFill/>
          </a:ln>
        </p:spPr>
        <p:txBody>
          <a:bodyPr spcFirstLastPara="1" wrap="square" lIns="91425" tIns="45700" rIns="91425" bIns="45700" anchor="t" anchorCtr="0">
            <a:normAutofit/>
          </a:bodyPr>
          <a:lstStyle/>
          <a:p>
            <a:pPr marL="285750" marR="0" lvl="0" indent="-285750" algn="ctr" rtl="0">
              <a:lnSpc>
                <a:spcPct val="100000"/>
              </a:lnSpc>
              <a:spcBef>
                <a:spcPts val="0"/>
              </a:spcBef>
              <a:spcAft>
                <a:spcPts val="0"/>
              </a:spcAft>
              <a:buClr>
                <a:schemeClr val="accent1"/>
              </a:buClr>
              <a:buSzPts val="2070"/>
              <a:buFont typeface="Courier New"/>
              <a:buChar char="o"/>
            </a:pPr>
            <a:r>
              <a:rPr lang="en-US" sz="1800" dirty="0">
                <a:solidFill>
                  <a:srgbClr val="262626"/>
                </a:solidFill>
              </a:rPr>
              <a:t>Sugar Snap Peas are an edible-pod pea with rounded pods and thick pod walls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4"/>
          <p:cNvSpPr txBox="1">
            <a:spLocks noGrp="1"/>
          </p:cNvSpPr>
          <p:nvPr>
            <p:ph type="title"/>
          </p:nvPr>
        </p:nvSpPr>
        <p:spPr>
          <a:xfrm>
            <a:off x="1694256" y="862823"/>
            <a:ext cx="6583929" cy="132737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BB7265"/>
              </a:buClr>
              <a:buSzPts val="4400"/>
              <a:buFont typeface="Arial"/>
              <a:buNone/>
            </a:pPr>
            <a:r>
              <a:rPr lang="en-US" dirty="0">
                <a:solidFill>
                  <a:srgbClr val="E5BB5B"/>
                </a:solidFill>
                <a:latin typeface="Arial"/>
                <a:ea typeface="Arial"/>
                <a:cs typeface="Arial"/>
                <a:sym typeface="Arial"/>
              </a:rPr>
              <a:t>How Do Sugar Snap Pea Grow?</a:t>
            </a:r>
            <a:endParaRPr dirty="0">
              <a:solidFill>
                <a:srgbClr val="E5BB5B"/>
              </a:solidFill>
              <a:latin typeface="Arial"/>
              <a:ea typeface="Arial"/>
              <a:cs typeface="Arial"/>
              <a:sym typeface="Arial"/>
            </a:endParaRPr>
          </a:p>
        </p:txBody>
      </p:sp>
      <p:sp>
        <p:nvSpPr>
          <p:cNvPr id="192" name="Google Shape;192;p4"/>
          <p:cNvSpPr txBox="1">
            <a:spLocks noGrp="1"/>
          </p:cNvSpPr>
          <p:nvPr>
            <p:ph type="body" idx="1"/>
          </p:nvPr>
        </p:nvSpPr>
        <p:spPr>
          <a:xfrm>
            <a:off x="1617863" y="2645113"/>
            <a:ext cx="6736713" cy="3207223"/>
          </a:xfrm>
          <a:prstGeom prst="rect">
            <a:avLst/>
          </a:prstGeom>
          <a:noFill/>
          <a:ln>
            <a:noFill/>
          </a:ln>
        </p:spPr>
        <p:txBody>
          <a:bodyPr spcFirstLastPara="1" wrap="square" lIns="91425" tIns="45700" rIns="91425" bIns="45700" anchor="t" anchorCtr="0">
            <a:noAutofit/>
          </a:bodyPr>
          <a:lstStyle/>
          <a:p>
            <a:pPr marL="285750" lvl="0" indent="-268605" algn="l" rtl="0">
              <a:lnSpc>
                <a:spcPct val="100000"/>
              </a:lnSpc>
              <a:spcBef>
                <a:spcPts val="0"/>
              </a:spcBef>
              <a:spcAft>
                <a:spcPts val="0"/>
              </a:spcAft>
              <a:buSzPts val="1800"/>
              <a:buChar char="⮚"/>
            </a:pPr>
            <a:r>
              <a:rPr lang="en-US" sz="1800" dirty="0">
                <a:latin typeface="Arial"/>
                <a:ea typeface="Arial"/>
                <a:cs typeface="Arial"/>
                <a:sym typeface="Arial"/>
              </a:rPr>
              <a:t>Sugar snap pea plants grow on vines! They climb on what's around, like fences</a:t>
            </a:r>
            <a:endParaRPr sz="1800" dirty="0">
              <a:latin typeface="Arial"/>
              <a:ea typeface="Arial"/>
              <a:cs typeface="Arial"/>
              <a:sym typeface="Arial"/>
            </a:endParaRPr>
          </a:p>
          <a:p>
            <a:pPr marL="742950" lvl="1" indent="-277812" algn="l" rtl="0">
              <a:lnSpc>
                <a:spcPct val="100000"/>
              </a:lnSpc>
              <a:spcBef>
                <a:spcPts val="900"/>
              </a:spcBef>
              <a:spcAft>
                <a:spcPts val="0"/>
              </a:spcAft>
              <a:buSzPts val="1600"/>
              <a:buChar char="❖"/>
            </a:pPr>
            <a:r>
              <a:rPr lang="en-US" sz="1600" dirty="0">
                <a:latin typeface="Arial"/>
                <a:ea typeface="Arial"/>
                <a:cs typeface="Arial"/>
                <a:sym typeface="Arial"/>
              </a:rPr>
              <a:t>Trellis or some kind of climbing support is needed</a:t>
            </a:r>
          </a:p>
          <a:p>
            <a:pPr marL="285750" lvl="0" indent="-268605" algn="l" rtl="0">
              <a:lnSpc>
                <a:spcPct val="100000"/>
              </a:lnSpc>
              <a:spcBef>
                <a:spcPts val="960"/>
              </a:spcBef>
              <a:spcAft>
                <a:spcPts val="0"/>
              </a:spcAft>
              <a:buSzPts val="1800"/>
              <a:buChar char="⮚"/>
            </a:pPr>
            <a:r>
              <a:rPr lang="en-US" sz="1800" dirty="0">
                <a:latin typeface="Arial"/>
                <a:ea typeface="Arial"/>
                <a:cs typeface="Arial"/>
                <a:sym typeface="Arial"/>
              </a:rPr>
              <a:t>Sugar Snap pea plants grow small white flowers before producing the pods</a:t>
            </a:r>
          </a:p>
          <a:p>
            <a:pPr marL="285750" lvl="0" indent="-268605" algn="l" rtl="0">
              <a:lnSpc>
                <a:spcPct val="100000"/>
              </a:lnSpc>
              <a:spcBef>
                <a:spcPts val="960"/>
              </a:spcBef>
              <a:spcAft>
                <a:spcPts val="0"/>
              </a:spcAft>
              <a:buSzPts val="1800"/>
              <a:buChar char="⮚"/>
            </a:pPr>
            <a:r>
              <a:rPr lang="en-US" sz="1800" dirty="0">
                <a:latin typeface="Arial"/>
                <a:ea typeface="Arial"/>
                <a:cs typeface="Arial"/>
                <a:sym typeface="Arial"/>
              </a:rPr>
              <a:t>They are cool season annual crops that grow best in climate between 60-70 degrees F (autumn, winter, early spring) with full sunlight &amp; little water</a:t>
            </a:r>
            <a:endParaRPr sz="1800" dirty="0">
              <a:latin typeface="Arial"/>
              <a:ea typeface="Arial"/>
              <a:cs typeface="Arial"/>
              <a:sym typeface="Arial"/>
            </a:endParaRPr>
          </a:p>
          <a:p>
            <a:pPr marL="285750" lvl="0" indent="-268605" algn="l" rtl="0">
              <a:lnSpc>
                <a:spcPct val="100000"/>
              </a:lnSpc>
              <a:spcBef>
                <a:spcPts val="960"/>
              </a:spcBef>
              <a:spcAft>
                <a:spcPts val="0"/>
              </a:spcAft>
              <a:buSzPts val="1800"/>
              <a:buFont typeface="Noto Sans Symbols"/>
              <a:buChar char="⮚"/>
            </a:pPr>
            <a:r>
              <a:rPr lang="en-US" sz="1800" dirty="0">
                <a:latin typeface="Arial"/>
                <a:ea typeface="Arial"/>
                <a:cs typeface="Arial"/>
                <a:sym typeface="Arial"/>
              </a:rPr>
              <a:t>They’re in season during April to November</a:t>
            </a:r>
            <a:endParaRPr sz="1800" dirty="0"/>
          </a:p>
        </p:txBody>
      </p:sp>
      <p:pic>
        <p:nvPicPr>
          <p:cNvPr id="195" name="Google Shape;195;p4" descr="Dizzy Duckling Diary: Sun sun &amp; sun"/>
          <p:cNvPicPr preferRelativeResize="0"/>
          <p:nvPr/>
        </p:nvPicPr>
        <p:blipFill rotWithShape="1">
          <a:blip r:embed="rId3">
            <a:alphaModFix/>
          </a:blip>
          <a:srcRect/>
          <a:stretch/>
        </p:blipFill>
        <p:spPr>
          <a:xfrm rot="-340009">
            <a:off x="7261545" y="5273573"/>
            <a:ext cx="880791" cy="843327"/>
          </a:xfrm>
          <a:prstGeom prst="rect">
            <a:avLst/>
          </a:prstGeom>
          <a:noFill/>
          <a:ln>
            <a:noFill/>
          </a:ln>
        </p:spPr>
      </p:pic>
      <p:pic>
        <p:nvPicPr>
          <p:cNvPr id="3" name="Picture 2" descr="A picture containing outdoor, tree, plant, green&#10;&#10;Description automatically generated">
            <a:extLst>
              <a:ext uri="{FF2B5EF4-FFF2-40B4-BE49-F238E27FC236}">
                <a16:creationId xmlns:a16="http://schemas.microsoft.com/office/drawing/2014/main" id="{B88121C3-E6B5-4911-AEF8-95F51AFB35ED}"/>
              </a:ext>
            </a:extLst>
          </p:cNvPr>
          <p:cNvPicPr>
            <a:picLocks noChangeAspect="1"/>
          </p:cNvPicPr>
          <p:nvPr/>
        </p:nvPicPr>
        <p:blipFill rotWithShape="1">
          <a:blip r:embed="rId4"/>
          <a:srcRect l="1" t="10798" r="24286" b="8480"/>
          <a:stretch/>
        </p:blipFill>
        <p:spPr>
          <a:xfrm>
            <a:off x="8751349" y="642433"/>
            <a:ext cx="2763679" cy="4419723"/>
          </a:xfrm>
          <a:prstGeom prst="rect">
            <a:avLst/>
          </a:prstGeom>
        </p:spPr>
      </p:pic>
      <p:pic>
        <p:nvPicPr>
          <p:cNvPr id="5" name="Picture 4" descr="A close-up of some leaves&#10;&#10;Description automatically generated with low confidence">
            <a:extLst>
              <a:ext uri="{FF2B5EF4-FFF2-40B4-BE49-F238E27FC236}">
                <a16:creationId xmlns:a16="http://schemas.microsoft.com/office/drawing/2014/main" id="{A074E8F2-506D-4E47-AF78-9C8963E0B944}"/>
              </a:ext>
            </a:extLst>
          </p:cNvPr>
          <p:cNvPicPr>
            <a:picLocks noChangeAspect="1"/>
          </p:cNvPicPr>
          <p:nvPr/>
        </p:nvPicPr>
        <p:blipFill rotWithShape="1">
          <a:blip r:embed="rId5"/>
          <a:srcRect l="3284" t="1389"/>
          <a:stretch/>
        </p:blipFill>
        <p:spPr>
          <a:xfrm>
            <a:off x="8751348" y="4248725"/>
            <a:ext cx="2763680" cy="1966840"/>
          </a:xfrm>
          <a:prstGeom prst="rect">
            <a:avLst/>
          </a:prstGeom>
        </p:spPr>
      </p:pic>
      <p:sp>
        <p:nvSpPr>
          <p:cNvPr id="2" name="TextBox 1">
            <a:extLst>
              <a:ext uri="{FF2B5EF4-FFF2-40B4-BE49-F238E27FC236}">
                <a16:creationId xmlns:a16="http://schemas.microsoft.com/office/drawing/2014/main" id="{967EB2AA-EB06-4A13-938D-1BFD1199FE35}"/>
              </a:ext>
            </a:extLst>
          </p:cNvPr>
          <p:cNvSpPr txBox="1"/>
          <p:nvPr/>
        </p:nvSpPr>
        <p:spPr>
          <a:xfrm>
            <a:off x="8751347" y="6170499"/>
            <a:ext cx="1972975" cy="261610"/>
          </a:xfrm>
          <a:prstGeom prst="rect">
            <a:avLst/>
          </a:prstGeom>
          <a:noFill/>
        </p:spPr>
        <p:txBody>
          <a:bodyPr wrap="square" rtlCol="0">
            <a:spAutoFit/>
          </a:bodyPr>
          <a:lstStyle/>
          <a:p>
            <a:r>
              <a:rPr lang="en-US" sz="1050" dirty="0"/>
              <a:t>Vine wrapped around trellis</a:t>
            </a:r>
            <a:r>
              <a:rPr lang="en-US" sz="1100" dirty="0"/>
              <a:t> </a:t>
            </a:r>
          </a:p>
        </p:txBody>
      </p:sp>
      <p:cxnSp>
        <p:nvCxnSpPr>
          <p:cNvPr id="6" name="Straight Arrow Connector 5">
            <a:extLst>
              <a:ext uri="{FF2B5EF4-FFF2-40B4-BE49-F238E27FC236}">
                <a16:creationId xmlns:a16="http://schemas.microsoft.com/office/drawing/2014/main" id="{8FDE512A-8612-449C-8758-F3DEA07837D6}"/>
              </a:ext>
            </a:extLst>
          </p:cNvPr>
          <p:cNvCxnSpPr>
            <a:cxnSpLocks/>
          </p:cNvCxnSpPr>
          <p:nvPr/>
        </p:nvCxnSpPr>
        <p:spPr>
          <a:xfrm flipV="1">
            <a:off x="10502942" y="6211785"/>
            <a:ext cx="147587" cy="108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
          <p:cNvSpPr txBox="1">
            <a:spLocks noGrp="1"/>
          </p:cNvSpPr>
          <p:nvPr>
            <p:ph type="title"/>
          </p:nvPr>
        </p:nvSpPr>
        <p:spPr>
          <a:xfrm>
            <a:off x="2604466" y="863763"/>
            <a:ext cx="4293705" cy="130386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dirty="0">
                <a:solidFill>
                  <a:srgbClr val="E5BB5B"/>
                </a:solidFill>
                <a:latin typeface="Arial"/>
                <a:ea typeface="Arial"/>
                <a:cs typeface="Arial"/>
                <a:sym typeface="Arial"/>
              </a:rPr>
              <a:t>Origin</a:t>
            </a:r>
            <a:endParaRPr dirty="0">
              <a:solidFill>
                <a:srgbClr val="E5BB5B"/>
              </a:solidFill>
              <a:latin typeface="Arial"/>
              <a:ea typeface="Arial"/>
              <a:cs typeface="Arial"/>
              <a:sym typeface="Arial"/>
            </a:endParaRPr>
          </a:p>
        </p:txBody>
      </p:sp>
      <p:sp>
        <p:nvSpPr>
          <p:cNvPr id="181" name="Google Shape;181;p3"/>
          <p:cNvSpPr txBox="1">
            <a:spLocks noGrp="1"/>
          </p:cNvSpPr>
          <p:nvPr>
            <p:ph type="body" idx="1"/>
          </p:nvPr>
        </p:nvSpPr>
        <p:spPr>
          <a:xfrm>
            <a:off x="1717029" y="2507954"/>
            <a:ext cx="6100927" cy="616226"/>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2070"/>
              <a:buChar char="•"/>
            </a:pPr>
            <a:r>
              <a:rPr lang="en-US" sz="1800" dirty="0">
                <a:latin typeface="Arial"/>
                <a:ea typeface="Arial"/>
                <a:cs typeface="Arial"/>
                <a:sym typeface="Arial"/>
              </a:rPr>
              <a:t>Dr. Calvin Lamborn “Father of the Sugar Snap Pea” is a plant breeder with a PhD in plant virology</a:t>
            </a:r>
          </a:p>
        </p:txBody>
      </p:sp>
      <p:pic>
        <p:nvPicPr>
          <p:cNvPr id="3" name="Picture 2">
            <a:extLst>
              <a:ext uri="{FF2B5EF4-FFF2-40B4-BE49-F238E27FC236}">
                <a16:creationId xmlns:a16="http://schemas.microsoft.com/office/drawing/2014/main" id="{80062CAD-0FC3-41F2-8DD0-1AB20A944605}"/>
              </a:ext>
            </a:extLst>
          </p:cNvPr>
          <p:cNvPicPr>
            <a:picLocks noChangeAspect="1"/>
          </p:cNvPicPr>
          <p:nvPr/>
        </p:nvPicPr>
        <p:blipFill>
          <a:blip r:embed="rId3"/>
          <a:stretch>
            <a:fillRect/>
          </a:stretch>
        </p:blipFill>
        <p:spPr>
          <a:xfrm>
            <a:off x="8085438" y="690161"/>
            <a:ext cx="3445185" cy="2299207"/>
          </a:xfrm>
          <a:prstGeom prst="rect">
            <a:avLst/>
          </a:prstGeom>
        </p:spPr>
      </p:pic>
      <p:pic>
        <p:nvPicPr>
          <p:cNvPr id="12" name="Google Shape;336;p13" descr="Pima County Genealogy Society: Free DNA Webinar available for the next 7 days">
            <a:extLst>
              <a:ext uri="{FF2B5EF4-FFF2-40B4-BE49-F238E27FC236}">
                <a16:creationId xmlns:a16="http://schemas.microsoft.com/office/drawing/2014/main" id="{AD53A991-B533-4A9C-A618-37D160A8C063}"/>
              </a:ext>
            </a:extLst>
          </p:cNvPr>
          <p:cNvPicPr preferRelativeResize="0"/>
          <p:nvPr/>
        </p:nvPicPr>
        <p:blipFill rotWithShape="1">
          <a:blip r:embed="rId4">
            <a:alphaModFix/>
          </a:blip>
          <a:srcRect/>
          <a:stretch/>
        </p:blipFill>
        <p:spPr>
          <a:xfrm>
            <a:off x="1230809" y="695023"/>
            <a:ext cx="1434745" cy="1641349"/>
          </a:xfrm>
          <a:prstGeom prst="rect">
            <a:avLst/>
          </a:prstGeom>
          <a:noFill/>
          <a:ln>
            <a:noFill/>
          </a:ln>
        </p:spPr>
      </p:pic>
      <p:pic>
        <p:nvPicPr>
          <p:cNvPr id="7" name="Picture 6">
            <a:extLst>
              <a:ext uri="{FF2B5EF4-FFF2-40B4-BE49-F238E27FC236}">
                <a16:creationId xmlns:a16="http://schemas.microsoft.com/office/drawing/2014/main" id="{648A567D-774A-4512-9198-8B44633AAA17}"/>
              </a:ext>
            </a:extLst>
          </p:cNvPr>
          <p:cNvPicPr>
            <a:picLocks noChangeAspect="1"/>
          </p:cNvPicPr>
          <p:nvPr/>
        </p:nvPicPr>
        <p:blipFill>
          <a:blip r:embed="rId5"/>
          <a:stretch>
            <a:fillRect/>
          </a:stretch>
        </p:blipFill>
        <p:spPr>
          <a:xfrm>
            <a:off x="839470" y="3839897"/>
            <a:ext cx="2217422" cy="1533188"/>
          </a:xfrm>
          <a:prstGeom prst="rect">
            <a:avLst/>
          </a:prstGeom>
        </p:spPr>
      </p:pic>
      <p:sp>
        <p:nvSpPr>
          <p:cNvPr id="8" name="Plus Sign 7">
            <a:extLst>
              <a:ext uri="{FF2B5EF4-FFF2-40B4-BE49-F238E27FC236}">
                <a16:creationId xmlns:a16="http://schemas.microsoft.com/office/drawing/2014/main" id="{A0B414CE-C3C1-4522-820E-E047B5EDC144}"/>
              </a:ext>
            </a:extLst>
          </p:cNvPr>
          <p:cNvSpPr/>
          <p:nvPr/>
        </p:nvSpPr>
        <p:spPr>
          <a:xfrm>
            <a:off x="3405014" y="4148369"/>
            <a:ext cx="924339" cy="98397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461DB69-4D84-480E-AE35-33E6149453C0}"/>
              </a:ext>
            </a:extLst>
          </p:cNvPr>
          <p:cNvPicPr>
            <a:picLocks noChangeAspect="1"/>
          </p:cNvPicPr>
          <p:nvPr/>
        </p:nvPicPr>
        <p:blipFill>
          <a:blip r:embed="rId6"/>
          <a:stretch>
            <a:fillRect/>
          </a:stretch>
        </p:blipFill>
        <p:spPr>
          <a:xfrm>
            <a:off x="4858705" y="3986324"/>
            <a:ext cx="1965670" cy="1308064"/>
          </a:xfrm>
          <a:prstGeom prst="rect">
            <a:avLst/>
          </a:prstGeom>
        </p:spPr>
      </p:pic>
      <p:sp>
        <p:nvSpPr>
          <p:cNvPr id="11" name="Equals 10">
            <a:extLst>
              <a:ext uri="{FF2B5EF4-FFF2-40B4-BE49-F238E27FC236}">
                <a16:creationId xmlns:a16="http://schemas.microsoft.com/office/drawing/2014/main" id="{CE707C8F-65B3-49AE-8822-BEBEB9AE660F}"/>
              </a:ext>
            </a:extLst>
          </p:cNvPr>
          <p:cNvSpPr/>
          <p:nvPr/>
        </p:nvSpPr>
        <p:spPr>
          <a:xfrm>
            <a:off x="7268969" y="4332243"/>
            <a:ext cx="864705" cy="61622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E579FFFE-E2C5-4A06-AD79-0D4C3EF9688E}"/>
              </a:ext>
            </a:extLst>
          </p:cNvPr>
          <p:cNvSpPr txBox="1"/>
          <p:nvPr/>
        </p:nvSpPr>
        <p:spPr>
          <a:xfrm>
            <a:off x="9363186" y="3001770"/>
            <a:ext cx="1641870" cy="292388"/>
          </a:xfrm>
          <a:prstGeom prst="rect">
            <a:avLst/>
          </a:prstGeom>
          <a:noFill/>
        </p:spPr>
        <p:txBody>
          <a:bodyPr wrap="square" rtlCol="0">
            <a:spAutoFit/>
          </a:bodyPr>
          <a:lstStyle/>
          <a:p>
            <a:r>
              <a:rPr lang="en-US" sz="1300" dirty="0"/>
              <a:t>Dr. Calvin Lamborn</a:t>
            </a:r>
          </a:p>
        </p:txBody>
      </p:sp>
      <p:sp>
        <p:nvSpPr>
          <p:cNvPr id="14" name="TextBox 13">
            <a:extLst>
              <a:ext uri="{FF2B5EF4-FFF2-40B4-BE49-F238E27FC236}">
                <a16:creationId xmlns:a16="http://schemas.microsoft.com/office/drawing/2014/main" id="{F3C5CF87-F89D-4538-ADC2-A7F2B4B7EC97}"/>
              </a:ext>
            </a:extLst>
          </p:cNvPr>
          <p:cNvSpPr txBox="1"/>
          <p:nvPr/>
        </p:nvSpPr>
        <p:spPr>
          <a:xfrm>
            <a:off x="1058067" y="5565321"/>
            <a:ext cx="1780228" cy="523220"/>
          </a:xfrm>
          <a:prstGeom prst="rect">
            <a:avLst/>
          </a:prstGeom>
          <a:noFill/>
        </p:spPr>
        <p:txBody>
          <a:bodyPr wrap="square" rtlCol="0">
            <a:spAutoFit/>
          </a:bodyPr>
          <a:lstStyle/>
          <a:p>
            <a:pPr algn="ctr"/>
            <a:r>
              <a:rPr lang="en-US" dirty="0"/>
              <a:t>Garden Pea</a:t>
            </a:r>
          </a:p>
          <a:p>
            <a:pPr algn="ctr"/>
            <a:r>
              <a:rPr lang="en-US" dirty="0"/>
              <a:t>(pod is not edible)</a:t>
            </a:r>
          </a:p>
        </p:txBody>
      </p:sp>
      <p:sp>
        <p:nvSpPr>
          <p:cNvPr id="15" name="TextBox 14">
            <a:extLst>
              <a:ext uri="{FF2B5EF4-FFF2-40B4-BE49-F238E27FC236}">
                <a16:creationId xmlns:a16="http://schemas.microsoft.com/office/drawing/2014/main" id="{BD39711D-82EE-4598-BD78-B27A91349FE2}"/>
              </a:ext>
            </a:extLst>
          </p:cNvPr>
          <p:cNvSpPr txBox="1"/>
          <p:nvPr/>
        </p:nvSpPr>
        <p:spPr>
          <a:xfrm>
            <a:off x="4600028" y="5565321"/>
            <a:ext cx="2483023" cy="523220"/>
          </a:xfrm>
          <a:prstGeom prst="rect">
            <a:avLst/>
          </a:prstGeom>
          <a:noFill/>
        </p:spPr>
        <p:txBody>
          <a:bodyPr wrap="square" rtlCol="0">
            <a:spAutoFit/>
          </a:bodyPr>
          <a:lstStyle/>
          <a:p>
            <a:pPr algn="ctr"/>
            <a:r>
              <a:rPr lang="en-US" dirty="0"/>
              <a:t>Snow Pea</a:t>
            </a:r>
          </a:p>
          <a:p>
            <a:pPr algn="ctr"/>
            <a:r>
              <a:rPr lang="en-US" dirty="0"/>
              <a:t>(edible pod with flat peas)</a:t>
            </a:r>
          </a:p>
        </p:txBody>
      </p:sp>
      <p:sp>
        <p:nvSpPr>
          <p:cNvPr id="22" name="Google Shape;181;p3">
            <a:extLst>
              <a:ext uri="{FF2B5EF4-FFF2-40B4-BE49-F238E27FC236}">
                <a16:creationId xmlns:a16="http://schemas.microsoft.com/office/drawing/2014/main" id="{CA853BF0-9DBA-4CAC-A693-4A56C3A1C866}"/>
              </a:ext>
            </a:extLst>
          </p:cNvPr>
          <p:cNvSpPr txBox="1">
            <a:spLocks/>
          </p:cNvSpPr>
          <p:nvPr/>
        </p:nvSpPr>
        <p:spPr>
          <a:xfrm>
            <a:off x="2530572" y="3147964"/>
            <a:ext cx="5728845" cy="6817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0045" algn="l" rtl="0">
              <a:lnSpc>
                <a:spcPct val="100000"/>
              </a:lnSpc>
              <a:spcBef>
                <a:spcPts val="360"/>
              </a:spcBef>
              <a:spcAft>
                <a:spcPts val="0"/>
              </a:spcAft>
              <a:buClr>
                <a:schemeClr val="accent1"/>
              </a:buClr>
              <a:buSzPts val="2070"/>
              <a:buFont typeface="Arial"/>
              <a:buChar char="•"/>
              <a:defRPr sz="2400" b="0" i="0" u="none" strike="noStrike" cap="none">
                <a:solidFill>
                  <a:srgbClr val="262626"/>
                </a:solidFill>
                <a:latin typeface="Garamond"/>
                <a:ea typeface="Garamond"/>
                <a:cs typeface="Garamond"/>
                <a:sym typeface="Garamond"/>
              </a:defRPr>
            </a:lvl1pPr>
            <a:lvl2pPr marL="914400" marR="0" lvl="1" indent="-360044" algn="l" rtl="0">
              <a:lnSpc>
                <a:spcPct val="100000"/>
              </a:lnSpc>
              <a:spcBef>
                <a:spcPts val="600"/>
              </a:spcBef>
              <a:spcAft>
                <a:spcPts val="0"/>
              </a:spcAft>
              <a:buClr>
                <a:schemeClr val="accent1"/>
              </a:buClr>
              <a:buSzPts val="207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lnSpc>
                <a:spcPct val="100000"/>
              </a:lnSpc>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60044" algn="l" rtl="0">
              <a:lnSpc>
                <a:spcPct val="100000"/>
              </a:lnSpc>
              <a:spcBef>
                <a:spcPts val="600"/>
              </a:spcBef>
              <a:spcAft>
                <a:spcPts val="0"/>
              </a:spcAft>
              <a:buClr>
                <a:schemeClr val="accent1"/>
              </a:buClr>
              <a:buSzPts val="2070"/>
              <a:buFont typeface="Arial"/>
              <a:buChar char="•"/>
              <a:defRPr sz="1600" b="0" i="0" u="none" strike="noStrike" cap="none">
                <a:solidFill>
                  <a:srgbClr val="262626"/>
                </a:solidFill>
                <a:latin typeface="Garamond"/>
                <a:ea typeface="Garamond"/>
                <a:cs typeface="Garamond"/>
                <a:sym typeface="Garamond"/>
              </a:defRPr>
            </a:lvl4pPr>
            <a:lvl5pPr marL="2286000" marR="0" lvl="4"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5pPr>
            <a:lvl6pPr marL="2743200" marR="0" lvl="5"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6pPr>
            <a:lvl7pPr marL="3200400" marR="0" lvl="6"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7pPr>
            <a:lvl8pPr marL="3657600" marR="0" lvl="7"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8pPr>
            <a:lvl9pPr marL="4114800" marR="0" lvl="8" indent="-360045" algn="l" rtl="0">
              <a:lnSpc>
                <a:spcPct val="100000"/>
              </a:lnSpc>
              <a:spcBef>
                <a:spcPts val="600"/>
              </a:spcBef>
              <a:spcAft>
                <a:spcPts val="60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9pPr>
          </a:lstStyle>
          <a:p>
            <a:pPr marL="285750" indent="-285750">
              <a:spcBef>
                <a:spcPts val="0"/>
              </a:spcBef>
              <a:buFont typeface="Courier New" panose="02070309020205020404" pitchFamily="49" charset="0"/>
              <a:buChar char="o"/>
            </a:pPr>
            <a:r>
              <a:rPr lang="en-US" sz="1600" dirty="0">
                <a:latin typeface="Arial"/>
                <a:ea typeface="Arial"/>
                <a:cs typeface="Arial"/>
                <a:sym typeface="Arial"/>
              </a:rPr>
              <a:t>He invented sugar snap peas in Idaho in 1979 by crossing garden peas with snow peas to get sugar snap pea!</a:t>
            </a:r>
          </a:p>
          <a:p>
            <a:pPr marL="285750" indent="-285750">
              <a:spcBef>
                <a:spcPts val="0"/>
              </a:spcBef>
              <a:buFont typeface="Courier New" panose="02070309020205020404" pitchFamily="49" charset="0"/>
              <a:buChar char="o"/>
            </a:pPr>
            <a:endParaRPr lang="en-US" sz="1800" dirty="0">
              <a:latin typeface="Arial"/>
              <a:ea typeface="Arial"/>
              <a:cs typeface="Arial"/>
              <a:sym typeface="Arial"/>
            </a:endParaRPr>
          </a:p>
        </p:txBody>
      </p:sp>
      <p:pic>
        <p:nvPicPr>
          <p:cNvPr id="17" name="Picture 16">
            <a:extLst>
              <a:ext uri="{FF2B5EF4-FFF2-40B4-BE49-F238E27FC236}">
                <a16:creationId xmlns:a16="http://schemas.microsoft.com/office/drawing/2014/main" id="{D1A33E56-A03B-4805-AF3F-1CFC695E8295}"/>
              </a:ext>
            </a:extLst>
          </p:cNvPr>
          <p:cNvPicPr>
            <a:picLocks noChangeAspect="1"/>
          </p:cNvPicPr>
          <p:nvPr/>
        </p:nvPicPr>
        <p:blipFill>
          <a:blip r:embed="rId7"/>
          <a:stretch>
            <a:fillRect/>
          </a:stretch>
        </p:blipFill>
        <p:spPr>
          <a:xfrm>
            <a:off x="8481796" y="3647661"/>
            <a:ext cx="2560177" cy="1917660"/>
          </a:xfrm>
          <a:prstGeom prst="rect">
            <a:avLst/>
          </a:prstGeom>
        </p:spPr>
      </p:pic>
      <p:sp>
        <p:nvSpPr>
          <p:cNvPr id="18" name="TextBox 17">
            <a:extLst>
              <a:ext uri="{FF2B5EF4-FFF2-40B4-BE49-F238E27FC236}">
                <a16:creationId xmlns:a16="http://schemas.microsoft.com/office/drawing/2014/main" id="{A4E5E660-C384-4BBA-A558-8B01CAE2547D}"/>
              </a:ext>
            </a:extLst>
          </p:cNvPr>
          <p:cNvSpPr txBox="1"/>
          <p:nvPr/>
        </p:nvSpPr>
        <p:spPr>
          <a:xfrm>
            <a:off x="8566518" y="5565321"/>
            <a:ext cx="2483023" cy="523220"/>
          </a:xfrm>
          <a:prstGeom prst="rect">
            <a:avLst/>
          </a:prstGeom>
          <a:noFill/>
        </p:spPr>
        <p:txBody>
          <a:bodyPr wrap="square" rtlCol="0">
            <a:spAutoFit/>
          </a:bodyPr>
          <a:lstStyle/>
          <a:p>
            <a:pPr algn="ctr"/>
            <a:r>
              <a:rPr lang="en-US" dirty="0"/>
              <a:t>Sugar Snap Pea </a:t>
            </a:r>
          </a:p>
          <a:p>
            <a:pPr algn="ctr"/>
            <a:r>
              <a:rPr lang="en-US" dirty="0"/>
              <a:t>(edible pod with round peas)</a:t>
            </a:r>
          </a:p>
        </p:txBody>
      </p:sp>
      <p:pic>
        <p:nvPicPr>
          <p:cNvPr id="20" name="Picture 19">
            <a:extLst>
              <a:ext uri="{FF2B5EF4-FFF2-40B4-BE49-F238E27FC236}">
                <a16:creationId xmlns:a16="http://schemas.microsoft.com/office/drawing/2014/main" id="{3BF2ECD5-4A82-4FB3-99FD-290EACCCDAE3}"/>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529506" y="1054120"/>
            <a:ext cx="1555932" cy="101898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5"/>
          <p:cNvSpPr txBox="1">
            <a:spLocks noGrp="1"/>
          </p:cNvSpPr>
          <p:nvPr>
            <p:ph type="title"/>
          </p:nvPr>
        </p:nvSpPr>
        <p:spPr>
          <a:xfrm>
            <a:off x="3532749" y="847618"/>
            <a:ext cx="4350647" cy="1303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BB7265"/>
              </a:buClr>
              <a:buSzPts val="4400"/>
              <a:buFont typeface="Arial"/>
              <a:buNone/>
            </a:pPr>
            <a:r>
              <a:rPr lang="en-US" dirty="0">
                <a:solidFill>
                  <a:srgbClr val="E5BB5B"/>
                </a:solidFill>
                <a:latin typeface="Arial"/>
                <a:ea typeface="Arial"/>
                <a:cs typeface="Arial"/>
                <a:sym typeface="Arial"/>
              </a:rPr>
              <a:t>Homegrown in California</a:t>
            </a:r>
            <a:endParaRPr dirty="0">
              <a:solidFill>
                <a:srgbClr val="E5BB5B"/>
              </a:solidFill>
              <a:latin typeface="Arial"/>
              <a:ea typeface="Arial"/>
              <a:cs typeface="Arial"/>
              <a:sym typeface="Arial"/>
            </a:endParaRPr>
          </a:p>
        </p:txBody>
      </p:sp>
      <p:sp>
        <p:nvSpPr>
          <p:cNvPr id="202" name="Google Shape;202;p5"/>
          <p:cNvSpPr txBox="1">
            <a:spLocks noGrp="1"/>
          </p:cNvSpPr>
          <p:nvPr>
            <p:ph type="body" idx="1"/>
          </p:nvPr>
        </p:nvSpPr>
        <p:spPr>
          <a:xfrm>
            <a:off x="1253365" y="3048619"/>
            <a:ext cx="8261323" cy="2961763"/>
          </a:xfrm>
          <a:prstGeom prst="rect">
            <a:avLst/>
          </a:prstGeom>
          <a:noFill/>
          <a:ln>
            <a:noFill/>
          </a:ln>
        </p:spPr>
        <p:txBody>
          <a:bodyPr spcFirstLastPara="1" wrap="square" lIns="91425" tIns="45700" rIns="91425" bIns="45700" anchor="t" anchorCtr="0">
            <a:noAutofit/>
          </a:bodyPr>
          <a:lstStyle/>
          <a:p>
            <a:pPr marL="285750" lvl="0" indent="-268605" algn="l" rtl="0">
              <a:lnSpc>
                <a:spcPct val="100000"/>
              </a:lnSpc>
              <a:spcBef>
                <a:spcPts val="0"/>
              </a:spcBef>
              <a:spcAft>
                <a:spcPts val="0"/>
              </a:spcAft>
              <a:buSzPts val="1800"/>
              <a:buChar char="•"/>
            </a:pPr>
            <a:r>
              <a:rPr lang="en-US" sz="1800" dirty="0">
                <a:latin typeface="Arial"/>
                <a:ea typeface="Arial"/>
                <a:cs typeface="Arial"/>
                <a:sym typeface="Arial"/>
              </a:rPr>
              <a:t>Edible-pod peas are grown year-round in Santa Barbara &amp; San Luis Obispo Counties </a:t>
            </a:r>
          </a:p>
          <a:p>
            <a:pPr marL="285750" lvl="0" indent="-268605" algn="l" rtl="0">
              <a:lnSpc>
                <a:spcPct val="100000"/>
              </a:lnSpc>
              <a:spcBef>
                <a:spcPts val="0"/>
              </a:spcBef>
              <a:spcAft>
                <a:spcPts val="0"/>
              </a:spcAft>
              <a:buSzPts val="1800"/>
              <a:buChar char="•"/>
            </a:pPr>
            <a:r>
              <a:rPr lang="en-US" sz="1800" dirty="0">
                <a:latin typeface="Arial"/>
                <a:ea typeface="Arial"/>
                <a:cs typeface="Arial"/>
                <a:sym typeface="Arial"/>
              </a:rPr>
              <a:t>They require cool growing conditions &amp; do not produce well in very hot areas</a:t>
            </a:r>
          </a:p>
          <a:p>
            <a:pPr marL="285750" lvl="0" indent="-268605" algn="l" rtl="0">
              <a:lnSpc>
                <a:spcPct val="100000"/>
              </a:lnSpc>
              <a:spcBef>
                <a:spcPts val="960"/>
              </a:spcBef>
              <a:spcAft>
                <a:spcPts val="0"/>
              </a:spcAft>
              <a:buSzPts val="1800"/>
              <a:buChar char="•"/>
            </a:pPr>
            <a:r>
              <a:rPr lang="en-US" sz="1800" dirty="0">
                <a:latin typeface="Arial"/>
                <a:ea typeface="Arial"/>
                <a:cs typeface="Arial"/>
                <a:sym typeface="Arial"/>
              </a:rPr>
              <a:t>Santa Barbara, San Luis Obispo, Monterey &amp; Stanislaus are the top producing counties in CA growing more than 80% of the state’s supply</a:t>
            </a:r>
            <a:endParaRPr sz="1800" dirty="0">
              <a:latin typeface="Arial"/>
              <a:ea typeface="Arial"/>
              <a:cs typeface="Arial"/>
              <a:sym typeface="Arial"/>
            </a:endParaRPr>
          </a:p>
          <a:p>
            <a:pPr marL="285750" lvl="0" indent="-268605" algn="l" rtl="0">
              <a:lnSpc>
                <a:spcPct val="100000"/>
              </a:lnSpc>
              <a:spcBef>
                <a:spcPts val="960"/>
              </a:spcBef>
              <a:spcAft>
                <a:spcPts val="0"/>
              </a:spcAft>
              <a:buSzPts val="1800"/>
              <a:buChar char="•"/>
            </a:pPr>
            <a:r>
              <a:rPr lang="en-US" sz="1800" dirty="0">
                <a:latin typeface="Arial"/>
                <a:ea typeface="Arial"/>
                <a:cs typeface="Arial"/>
                <a:sym typeface="Arial"/>
              </a:rPr>
              <a:t>Sugar Snap Peas are typically grown as a spring plant in cooler weather like Northern California (April to November) &amp; grow best in late winter before the warm summer in regions like Southern California (January to May). </a:t>
            </a:r>
            <a:endParaRPr sz="1800" dirty="0">
              <a:latin typeface="Arial"/>
              <a:ea typeface="Arial"/>
              <a:cs typeface="Arial"/>
              <a:sym typeface="Arial"/>
            </a:endParaRPr>
          </a:p>
          <a:p>
            <a:pPr marL="0" lvl="0" indent="0" algn="l" rtl="0">
              <a:lnSpc>
                <a:spcPct val="100000"/>
              </a:lnSpc>
              <a:spcBef>
                <a:spcPts val="960"/>
              </a:spcBef>
              <a:spcAft>
                <a:spcPts val="0"/>
              </a:spcAft>
              <a:buSzPts val="2070"/>
              <a:buNone/>
            </a:pPr>
            <a:endParaRPr sz="1800" dirty="0">
              <a:latin typeface="Arial"/>
              <a:ea typeface="Arial"/>
              <a:cs typeface="Arial"/>
              <a:sym typeface="Arial"/>
            </a:endParaRPr>
          </a:p>
        </p:txBody>
      </p:sp>
      <p:pic>
        <p:nvPicPr>
          <p:cNvPr id="204" name="Google Shape;204;p5"/>
          <p:cNvPicPr preferRelativeResize="0"/>
          <p:nvPr/>
        </p:nvPicPr>
        <p:blipFill rotWithShape="1">
          <a:blip r:embed="rId3">
            <a:alphaModFix/>
          </a:blip>
          <a:srcRect/>
          <a:stretch/>
        </p:blipFill>
        <p:spPr>
          <a:xfrm>
            <a:off x="643625" y="661100"/>
            <a:ext cx="1942000" cy="2219425"/>
          </a:xfrm>
          <a:prstGeom prst="rect">
            <a:avLst/>
          </a:prstGeom>
          <a:noFill/>
          <a:ln>
            <a:noFill/>
          </a:ln>
        </p:spPr>
      </p:pic>
      <p:pic>
        <p:nvPicPr>
          <p:cNvPr id="5" name="Picture 4">
            <a:extLst>
              <a:ext uri="{FF2B5EF4-FFF2-40B4-BE49-F238E27FC236}">
                <a16:creationId xmlns:a16="http://schemas.microsoft.com/office/drawing/2014/main" id="{441961AA-F863-45AA-8E13-E974AD178F6E}"/>
              </a:ext>
            </a:extLst>
          </p:cNvPr>
          <p:cNvPicPr>
            <a:picLocks noChangeAspect="1"/>
          </p:cNvPicPr>
          <p:nvPr/>
        </p:nvPicPr>
        <p:blipFill>
          <a:blip r:embed="rId4"/>
          <a:stretch>
            <a:fillRect/>
          </a:stretch>
        </p:blipFill>
        <p:spPr>
          <a:xfrm>
            <a:off x="9503154" y="661100"/>
            <a:ext cx="2045221" cy="3072700"/>
          </a:xfrm>
          <a:prstGeom prst="rect">
            <a:avLst/>
          </a:prstGeom>
        </p:spPr>
      </p:pic>
      <p:pic>
        <p:nvPicPr>
          <p:cNvPr id="7" name="Picture 6">
            <a:extLst>
              <a:ext uri="{FF2B5EF4-FFF2-40B4-BE49-F238E27FC236}">
                <a16:creationId xmlns:a16="http://schemas.microsoft.com/office/drawing/2014/main" id="{1163BCDA-726C-4E20-9346-97907396CB85}"/>
              </a:ext>
            </a:extLst>
          </p:cNvPr>
          <p:cNvPicPr>
            <a:picLocks noChangeAspect="1"/>
          </p:cNvPicPr>
          <p:nvPr/>
        </p:nvPicPr>
        <p:blipFill>
          <a:blip r:embed="rId5"/>
          <a:stretch>
            <a:fillRect/>
          </a:stretch>
        </p:blipFill>
        <p:spPr>
          <a:xfrm>
            <a:off x="9439347" y="3733800"/>
            <a:ext cx="2109028" cy="24631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7"/>
          <p:cNvSpPr txBox="1">
            <a:spLocks noGrp="1"/>
          </p:cNvSpPr>
          <p:nvPr>
            <p:ph type="title"/>
          </p:nvPr>
        </p:nvSpPr>
        <p:spPr>
          <a:xfrm>
            <a:off x="3336924" y="1005214"/>
            <a:ext cx="5486400" cy="102057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BB7265"/>
              </a:buClr>
              <a:buSzPts val="4400"/>
              <a:buFont typeface="Arial"/>
              <a:buNone/>
            </a:pPr>
            <a:r>
              <a:rPr lang="en-US" dirty="0">
                <a:solidFill>
                  <a:srgbClr val="E5BB5B"/>
                </a:solidFill>
                <a:latin typeface="Arial"/>
                <a:ea typeface="Arial"/>
                <a:cs typeface="Arial"/>
                <a:sym typeface="Arial"/>
              </a:rPr>
              <a:t>From Field to Store</a:t>
            </a:r>
            <a:endParaRPr dirty="0">
              <a:solidFill>
                <a:srgbClr val="E5BB5B"/>
              </a:solidFill>
              <a:latin typeface="Arial"/>
              <a:ea typeface="Arial"/>
              <a:cs typeface="Arial"/>
              <a:sym typeface="Arial"/>
            </a:endParaRPr>
          </a:p>
        </p:txBody>
      </p:sp>
      <p:grpSp>
        <p:nvGrpSpPr>
          <p:cNvPr id="227" name="Google Shape;227;p7"/>
          <p:cNvGrpSpPr/>
          <p:nvPr/>
        </p:nvGrpSpPr>
        <p:grpSpPr>
          <a:xfrm>
            <a:off x="1475388" y="2548887"/>
            <a:ext cx="9241221" cy="1925096"/>
            <a:chOff x="8136" y="52473"/>
            <a:chExt cx="9241221" cy="1925096"/>
          </a:xfrm>
        </p:grpSpPr>
        <p:sp>
          <p:nvSpPr>
            <p:cNvPr id="228" name="Google Shape;228;p7"/>
            <p:cNvSpPr/>
            <p:nvPr/>
          </p:nvSpPr>
          <p:spPr>
            <a:xfrm>
              <a:off x="8136" y="52473"/>
              <a:ext cx="2431900" cy="1925096"/>
            </a:xfrm>
            <a:prstGeom prst="roundRect">
              <a:avLst>
                <a:gd name="adj" fmla="val 10000"/>
              </a:avLst>
            </a:prstGeom>
            <a:solidFill>
              <a:srgbClr val="82992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7"/>
            <p:cNvSpPr txBox="1"/>
            <p:nvPr/>
          </p:nvSpPr>
          <p:spPr>
            <a:xfrm>
              <a:off x="64520" y="108857"/>
              <a:ext cx="2319132" cy="181232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Harvesters move through the sugar snap pea field picking mature, ready-to-harvest pods &amp; leaving the immature pods to grow until maturation</a:t>
              </a:r>
              <a:endParaRPr sz="1600" b="0" i="0" u="none" strike="noStrike" cap="none" dirty="0">
                <a:solidFill>
                  <a:schemeClr val="lt1"/>
                </a:solidFill>
                <a:latin typeface="Arial"/>
                <a:ea typeface="Arial"/>
                <a:cs typeface="Arial"/>
                <a:sym typeface="Arial"/>
              </a:endParaRPr>
            </a:p>
          </p:txBody>
        </p:sp>
        <p:sp>
          <p:nvSpPr>
            <p:cNvPr id="230" name="Google Shape;230;p7"/>
            <p:cNvSpPr/>
            <p:nvPr/>
          </p:nvSpPr>
          <p:spPr>
            <a:xfrm>
              <a:off x="2683227" y="713465"/>
              <a:ext cx="515562" cy="603111"/>
            </a:xfrm>
            <a:prstGeom prst="rightArrow">
              <a:avLst>
                <a:gd name="adj1" fmla="val 60000"/>
                <a:gd name="adj2" fmla="val 50000"/>
              </a:avLst>
            </a:prstGeom>
            <a:solidFill>
              <a:srgbClr val="BFC7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7"/>
            <p:cNvSpPr txBox="1"/>
            <p:nvPr/>
          </p:nvSpPr>
          <p:spPr>
            <a:xfrm>
              <a:off x="2683227" y="834087"/>
              <a:ext cx="360893" cy="36186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Garamond"/>
                <a:ea typeface="Garamond"/>
                <a:cs typeface="Garamond"/>
                <a:sym typeface="Garamond"/>
              </a:endParaRPr>
            </a:p>
          </p:txBody>
        </p:sp>
        <p:sp>
          <p:nvSpPr>
            <p:cNvPr id="232" name="Google Shape;232;p7"/>
            <p:cNvSpPr/>
            <p:nvPr/>
          </p:nvSpPr>
          <p:spPr>
            <a:xfrm>
              <a:off x="3412797" y="52473"/>
              <a:ext cx="2431900" cy="1925096"/>
            </a:xfrm>
            <a:prstGeom prst="roundRect">
              <a:avLst>
                <a:gd name="adj" fmla="val 10000"/>
              </a:avLst>
            </a:prstGeom>
            <a:solidFill>
              <a:srgbClr val="82992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7"/>
            <p:cNvSpPr txBox="1"/>
            <p:nvPr/>
          </p:nvSpPr>
          <p:spPr>
            <a:xfrm>
              <a:off x="3469181" y="108857"/>
              <a:ext cx="2319132" cy="181232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Once their 5 </a:t>
              </a:r>
              <a:r>
                <a:rPr lang="en-US" sz="1600" b="0" i="0" u="none" strike="noStrike" cap="none" dirty="0" err="1">
                  <a:solidFill>
                    <a:schemeClr val="lt1"/>
                  </a:solidFill>
                  <a:latin typeface="Arial"/>
                  <a:ea typeface="Arial"/>
                  <a:cs typeface="Arial"/>
                  <a:sym typeface="Arial"/>
                </a:rPr>
                <a:t>lb</a:t>
              </a:r>
              <a:r>
                <a:rPr lang="en-US" sz="1600" b="0" i="0" u="none" strike="noStrike" cap="none" dirty="0">
                  <a:solidFill>
                    <a:schemeClr val="lt1"/>
                  </a:solidFill>
                  <a:latin typeface="Arial"/>
                  <a:ea typeface="Arial"/>
                  <a:cs typeface="Arial"/>
                  <a:sym typeface="Arial"/>
                </a:rPr>
                <a:t> bucket is full, the harvesters take it to the quality control station for </a:t>
              </a:r>
              <a:r>
                <a:rPr lang="en-US" sz="1600" dirty="0">
                  <a:solidFill>
                    <a:schemeClr val="lt1"/>
                  </a:solidFill>
                </a:rPr>
                <a:t>quality inspection</a:t>
              </a:r>
              <a:endParaRPr sz="1600" b="0" i="0" u="none" strike="noStrike" cap="none" dirty="0">
                <a:solidFill>
                  <a:schemeClr val="lt1"/>
                </a:solidFill>
                <a:latin typeface="Arial"/>
                <a:ea typeface="Arial"/>
                <a:cs typeface="Arial"/>
                <a:sym typeface="Arial"/>
              </a:endParaRPr>
            </a:p>
          </p:txBody>
        </p:sp>
        <p:sp>
          <p:nvSpPr>
            <p:cNvPr id="234" name="Google Shape;234;p7"/>
            <p:cNvSpPr/>
            <p:nvPr/>
          </p:nvSpPr>
          <p:spPr>
            <a:xfrm>
              <a:off x="6087887" y="713465"/>
              <a:ext cx="515562" cy="603111"/>
            </a:xfrm>
            <a:prstGeom prst="rightArrow">
              <a:avLst>
                <a:gd name="adj1" fmla="val 60000"/>
                <a:gd name="adj2" fmla="val 50000"/>
              </a:avLst>
            </a:prstGeom>
            <a:solidFill>
              <a:srgbClr val="BFC7A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7"/>
            <p:cNvSpPr txBox="1"/>
            <p:nvPr/>
          </p:nvSpPr>
          <p:spPr>
            <a:xfrm>
              <a:off x="6087887" y="834087"/>
              <a:ext cx="360893" cy="36186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300"/>
                <a:buFont typeface="Arial"/>
                <a:buNone/>
              </a:pPr>
              <a:endParaRPr sz="1300" b="0" i="0" u="none" strike="noStrike" cap="none">
                <a:solidFill>
                  <a:schemeClr val="lt1"/>
                </a:solidFill>
                <a:latin typeface="Garamond"/>
                <a:ea typeface="Garamond"/>
                <a:cs typeface="Garamond"/>
                <a:sym typeface="Garamond"/>
              </a:endParaRPr>
            </a:p>
          </p:txBody>
        </p:sp>
        <p:sp>
          <p:nvSpPr>
            <p:cNvPr id="236" name="Google Shape;236;p7"/>
            <p:cNvSpPr/>
            <p:nvPr/>
          </p:nvSpPr>
          <p:spPr>
            <a:xfrm>
              <a:off x="6817457" y="52473"/>
              <a:ext cx="2431900" cy="1925096"/>
            </a:xfrm>
            <a:prstGeom prst="roundRect">
              <a:avLst>
                <a:gd name="adj" fmla="val 10000"/>
              </a:avLst>
            </a:prstGeom>
            <a:solidFill>
              <a:srgbClr val="829927"/>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7"/>
            <p:cNvSpPr txBox="1"/>
            <p:nvPr/>
          </p:nvSpPr>
          <p:spPr>
            <a:xfrm>
              <a:off x="6873841" y="108857"/>
              <a:ext cx="2319132" cy="1812328"/>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Arial"/>
                  <a:ea typeface="Arial"/>
                  <a:cs typeface="Arial"/>
                  <a:sym typeface="Arial"/>
                </a:rPr>
                <a:t>After inspection, pallets full of quality sugar snap pea are loaded into a reefer (refrigerated trailer) to keep cool &amp; wait for transportation</a:t>
              </a:r>
              <a:endParaRPr sz="1600" b="0" i="0" u="none" strike="noStrike" cap="none" dirty="0">
                <a:solidFill>
                  <a:schemeClr val="lt1"/>
                </a:solidFill>
                <a:latin typeface="Arial"/>
                <a:ea typeface="Arial"/>
                <a:cs typeface="Arial"/>
                <a:sym typeface="Arial"/>
              </a:endParaRPr>
            </a:p>
          </p:txBody>
        </p:sp>
      </p:grpSp>
      <p:pic>
        <p:nvPicPr>
          <p:cNvPr id="240" name="Google Shape;240;p7" descr="Tree of Life by ScaryHoboClown on DeviantArt"/>
          <p:cNvPicPr preferRelativeResize="0"/>
          <p:nvPr/>
        </p:nvPicPr>
        <p:blipFill rotWithShape="1">
          <a:blip r:embed="rId3">
            <a:alphaModFix/>
          </a:blip>
          <a:srcRect/>
          <a:stretch/>
        </p:blipFill>
        <p:spPr>
          <a:xfrm>
            <a:off x="6091237" y="3424237"/>
            <a:ext cx="9525" cy="9525"/>
          </a:xfrm>
          <a:prstGeom prst="rect">
            <a:avLst/>
          </a:prstGeom>
          <a:noFill/>
          <a:ln>
            <a:noFill/>
          </a:ln>
        </p:spPr>
      </p:pic>
      <p:pic>
        <p:nvPicPr>
          <p:cNvPr id="241" name="Google Shape;241;p7" descr="Free vector graphic: Market, Sign, Signage, Hanging - Free Image on Pixabay - 575842"/>
          <p:cNvPicPr preferRelativeResize="0"/>
          <p:nvPr/>
        </p:nvPicPr>
        <p:blipFill rotWithShape="1">
          <a:blip r:embed="rId4">
            <a:alphaModFix/>
          </a:blip>
          <a:srcRect/>
          <a:stretch/>
        </p:blipFill>
        <p:spPr>
          <a:xfrm>
            <a:off x="9139299" y="609621"/>
            <a:ext cx="1414133" cy="1781585"/>
          </a:xfrm>
          <a:prstGeom prst="rect">
            <a:avLst/>
          </a:prstGeom>
          <a:noFill/>
          <a:ln>
            <a:noFill/>
          </a:ln>
        </p:spPr>
      </p:pic>
      <p:pic>
        <p:nvPicPr>
          <p:cNvPr id="242" name="Google Shape;242;p7" descr="Free Vector Tree Illustration by superawesomevectors on DeviantArt"/>
          <p:cNvPicPr preferRelativeResize="0"/>
          <p:nvPr/>
        </p:nvPicPr>
        <p:blipFill rotWithShape="1">
          <a:blip r:embed="rId3">
            <a:alphaModFix/>
          </a:blip>
          <a:srcRect/>
          <a:stretch/>
        </p:blipFill>
        <p:spPr>
          <a:xfrm>
            <a:off x="6091237" y="3424237"/>
            <a:ext cx="9525" cy="9525"/>
          </a:xfrm>
          <a:prstGeom prst="rect">
            <a:avLst/>
          </a:prstGeom>
          <a:noFill/>
          <a:ln>
            <a:noFill/>
          </a:ln>
        </p:spPr>
      </p:pic>
      <p:pic>
        <p:nvPicPr>
          <p:cNvPr id="10" name="Picture 9">
            <a:extLst>
              <a:ext uri="{FF2B5EF4-FFF2-40B4-BE49-F238E27FC236}">
                <a16:creationId xmlns:a16="http://schemas.microsoft.com/office/drawing/2014/main" id="{B01E19BF-0F24-4724-BC09-105658D55BFB}"/>
              </a:ext>
            </a:extLst>
          </p:cNvPr>
          <p:cNvPicPr>
            <a:picLocks noChangeAspect="1"/>
          </p:cNvPicPr>
          <p:nvPr/>
        </p:nvPicPr>
        <p:blipFill rotWithShape="1">
          <a:blip r:embed="rId5"/>
          <a:srcRect l="50963"/>
          <a:stretch/>
        </p:blipFill>
        <p:spPr>
          <a:xfrm>
            <a:off x="1531772" y="4381602"/>
            <a:ext cx="2442844" cy="1642979"/>
          </a:xfrm>
          <a:prstGeom prst="rect">
            <a:avLst/>
          </a:prstGeom>
        </p:spPr>
      </p:pic>
      <p:pic>
        <p:nvPicPr>
          <p:cNvPr id="12" name="Picture 11">
            <a:extLst>
              <a:ext uri="{FF2B5EF4-FFF2-40B4-BE49-F238E27FC236}">
                <a16:creationId xmlns:a16="http://schemas.microsoft.com/office/drawing/2014/main" id="{E57F174E-B497-4B81-8279-2F928A73397D}"/>
              </a:ext>
            </a:extLst>
          </p:cNvPr>
          <p:cNvPicPr>
            <a:picLocks noChangeAspect="1"/>
          </p:cNvPicPr>
          <p:nvPr/>
        </p:nvPicPr>
        <p:blipFill>
          <a:blip r:embed="rId6"/>
          <a:stretch>
            <a:fillRect/>
          </a:stretch>
        </p:blipFill>
        <p:spPr>
          <a:xfrm>
            <a:off x="4777997" y="4218161"/>
            <a:ext cx="2626479" cy="1969859"/>
          </a:xfrm>
          <a:prstGeom prst="rect">
            <a:avLst/>
          </a:prstGeom>
        </p:spPr>
      </p:pic>
      <p:pic>
        <p:nvPicPr>
          <p:cNvPr id="33" name="Picture 32">
            <a:extLst>
              <a:ext uri="{FF2B5EF4-FFF2-40B4-BE49-F238E27FC236}">
                <a16:creationId xmlns:a16="http://schemas.microsoft.com/office/drawing/2014/main" id="{FF3DA0E3-33A6-4F1C-997E-26C318E7C186}"/>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876618" y="624707"/>
            <a:ext cx="1144331" cy="1781585"/>
          </a:xfrm>
          <a:prstGeom prst="rect">
            <a:avLst/>
          </a:prstGeom>
        </p:spPr>
      </p:pic>
      <p:pic>
        <p:nvPicPr>
          <p:cNvPr id="14" name="Picture 13">
            <a:extLst>
              <a:ext uri="{FF2B5EF4-FFF2-40B4-BE49-F238E27FC236}">
                <a16:creationId xmlns:a16="http://schemas.microsoft.com/office/drawing/2014/main" id="{40E7D413-24C2-4626-8FCD-D9CA813A0519}"/>
              </a:ext>
            </a:extLst>
          </p:cNvPr>
          <p:cNvPicPr>
            <a:picLocks noChangeAspect="1"/>
          </p:cNvPicPr>
          <p:nvPr/>
        </p:nvPicPr>
        <p:blipFill>
          <a:blip r:embed="rId9"/>
          <a:stretch>
            <a:fillRect/>
          </a:stretch>
        </p:blipFill>
        <p:spPr>
          <a:xfrm>
            <a:off x="8183815" y="4218160"/>
            <a:ext cx="2626479" cy="19698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0"/>
          <p:cNvSpPr txBox="1">
            <a:spLocks noGrp="1"/>
          </p:cNvSpPr>
          <p:nvPr>
            <p:ph type="title"/>
          </p:nvPr>
        </p:nvSpPr>
        <p:spPr>
          <a:xfrm>
            <a:off x="3108258" y="936041"/>
            <a:ext cx="6308788" cy="1303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BB7265"/>
              </a:buClr>
              <a:buSzPts val="4400"/>
              <a:buFont typeface="Arial"/>
              <a:buNone/>
            </a:pPr>
            <a:r>
              <a:rPr lang="en-US" dirty="0">
                <a:solidFill>
                  <a:srgbClr val="E5BB5B"/>
                </a:solidFill>
                <a:latin typeface="Arial"/>
                <a:ea typeface="Arial"/>
                <a:cs typeface="Arial"/>
                <a:sym typeface="Arial"/>
              </a:rPr>
              <a:t>How to Pick Them</a:t>
            </a:r>
            <a:endParaRPr dirty="0">
              <a:solidFill>
                <a:srgbClr val="E5BB5B"/>
              </a:solidFill>
              <a:latin typeface="Arial"/>
              <a:ea typeface="Arial"/>
              <a:cs typeface="Arial"/>
              <a:sym typeface="Arial"/>
            </a:endParaRPr>
          </a:p>
        </p:txBody>
      </p:sp>
      <p:pic>
        <p:nvPicPr>
          <p:cNvPr id="284" name="Google Shape;284;p10" descr="Article: What would you look for in a potential hire? — People Matters"/>
          <p:cNvPicPr preferRelativeResize="0">
            <a:picLocks noGrp="1"/>
          </p:cNvPicPr>
          <p:nvPr>
            <p:ph type="body" idx="1"/>
          </p:nvPr>
        </p:nvPicPr>
        <p:blipFill rotWithShape="1">
          <a:blip r:embed="rId3">
            <a:alphaModFix/>
          </a:blip>
          <a:srcRect/>
          <a:stretch/>
        </p:blipFill>
        <p:spPr>
          <a:xfrm>
            <a:off x="8953935" y="871794"/>
            <a:ext cx="2546301" cy="1432295"/>
          </a:xfrm>
          <a:prstGeom prst="rect">
            <a:avLst/>
          </a:prstGeom>
          <a:noFill/>
          <a:ln>
            <a:noFill/>
          </a:ln>
        </p:spPr>
      </p:pic>
      <p:sp>
        <p:nvSpPr>
          <p:cNvPr id="289" name="Google Shape;289;p10"/>
          <p:cNvSpPr txBox="1"/>
          <p:nvPr/>
        </p:nvSpPr>
        <p:spPr>
          <a:xfrm>
            <a:off x="3248897" y="2502277"/>
            <a:ext cx="6181706" cy="594389"/>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2070"/>
              <a:buFont typeface="Arial"/>
              <a:buChar char="❖"/>
            </a:pPr>
            <a:r>
              <a:rPr lang="en-US" sz="1800" b="0" i="0" u="none" strike="noStrike" cap="none" dirty="0">
                <a:solidFill>
                  <a:schemeClr val="dk1"/>
                </a:solidFill>
                <a:latin typeface="Arial"/>
                <a:ea typeface="Arial"/>
                <a:cs typeface="Arial"/>
                <a:sym typeface="Arial"/>
              </a:rPr>
              <a:t>Look for bright green sugar snap pea pods, free of blemishes or without many marks</a:t>
            </a:r>
            <a:endParaRPr sz="1400" b="0" i="0" u="none" strike="noStrike" cap="none" dirty="0">
              <a:solidFill>
                <a:srgbClr val="262626"/>
              </a:solidFill>
              <a:latin typeface="Poppins"/>
              <a:ea typeface="Poppins"/>
              <a:cs typeface="Poppins"/>
              <a:sym typeface="Poppins"/>
            </a:endParaRPr>
          </a:p>
          <a:p>
            <a:pPr marL="742950" marR="0" lvl="1" indent="-139700" algn="l" rtl="0">
              <a:lnSpc>
                <a:spcPct val="100000"/>
              </a:lnSpc>
              <a:spcBef>
                <a:spcPts val="1000"/>
              </a:spcBef>
              <a:spcAft>
                <a:spcPts val="0"/>
              </a:spcAft>
              <a:buClr>
                <a:schemeClr val="accent1"/>
              </a:buClr>
              <a:buSzPts val="2300"/>
              <a:buFont typeface="Noto Sans Symbols"/>
              <a:buNone/>
            </a:pPr>
            <a:endParaRPr sz="2000" b="0" i="0" u="none" strike="noStrike" cap="none" dirty="0">
              <a:solidFill>
                <a:srgbClr val="262626"/>
              </a:solidFill>
              <a:latin typeface="Poppins"/>
              <a:ea typeface="Poppins"/>
              <a:cs typeface="Poppins"/>
              <a:sym typeface="Poppins"/>
            </a:endParaRPr>
          </a:p>
          <a:p>
            <a:pPr marL="285750" marR="0" lvl="0" indent="-110490" algn="l" rtl="0">
              <a:lnSpc>
                <a:spcPct val="100000"/>
              </a:lnSpc>
              <a:spcBef>
                <a:spcPts val="1080"/>
              </a:spcBef>
              <a:spcAft>
                <a:spcPts val="0"/>
              </a:spcAft>
              <a:buClr>
                <a:schemeClr val="accent1"/>
              </a:buClr>
              <a:buSzPts val="2760"/>
              <a:buFont typeface="Noto Sans Symbols"/>
              <a:buNone/>
            </a:pPr>
            <a:endParaRPr sz="2400" b="0" i="0" u="none" strike="noStrike" cap="none" dirty="0">
              <a:solidFill>
                <a:srgbClr val="262626"/>
              </a:solidFill>
              <a:latin typeface="Poppins"/>
              <a:ea typeface="Poppins"/>
              <a:cs typeface="Poppins"/>
              <a:sym typeface="Poppins"/>
            </a:endParaRPr>
          </a:p>
        </p:txBody>
      </p:sp>
      <p:sp>
        <p:nvSpPr>
          <p:cNvPr id="290" name="Google Shape;290;p10"/>
          <p:cNvSpPr txBox="1"/>
          <p:nvPr/>
        </p:nvSpPr>
        <p:spPr>
          <a:xfrm>
            <a:off x="3248897" y="3207822"/>
            <a:ext cx="5447900" cy="789601"/>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2070"/>
              <a:buFont typeface="Arial"/>
              <a:buChar char="❖"/>
            </a:pPr>
            <a:r>
              <a:rPr lang="en-US" sz="1800" b="0" i="0" u="none" strike="noStrike" cap="none" dirty="0">
                <a:solidFill>
                  <a:srgbClr val="262626"/>
                </a:solidFill>
                <a:latin typeface="Arial"/>
                <a:ea typeface="Arial"/>
                <a:cs typeface="Arial"/>
                <a:sym typeface="Arial"/>
              </a:rPr>
              <a:t>Feel for firm, smooth &amp; plump pods</a:t>
            </a:r>
            <a:endParaRPr sz="1400" b="0" i="0" u="none" strike="noStrike" cap="none" dirty="0">
              <a:solidFill>
                <a:srgbClr val="000000"/>
              </a:solidFill>
              <a:latin typeface="Arial"/>
              <a:ea typeface="Arial"/>
              <a:cs typeface="Arial"/>
              <a:sym typeface="Arial"/>
            </a:endParaRPr>
          </a:p>
          <a:p>
            <a:pPr marL="742950" marR="0" lvl="1" indent="-183515" algn="l" rtl="0">
              <a:lnSpc>
                <a:spcPct val="100000"/>
              </a:lnSpc>
              <a:spcBef>
                <a:spcPts val="880"/>
              </a:spcBef>
              <a:spcAft>
                <a:spcPts val="0"/>
              </a:spcAft>
              <a:buClr>
                <a:schemeClr val="accent1"/>
              </a:buClr>
              <a:buSzPts val="1610"/>
              <a:buFont typeface="Noto Sans Symbols"/>
              <a:buNone/>
            </a:pPr>
            <a:endParaRPr sz="1400" b="0" i="0" u="none" strike="noStrike" cap="none" dirty="0">
              <a:solidFill>
                <a:srgbClr val="262626"/>
              </a:solidFill>
              <a:latin typeface="Poppins"/>
              <a:ea typeface="Poppins"/>
              <a:cs typeface="Poppins"/>
              <a:sym typeface="Poppins"/>
            </a:endParaRPr>
          </a:p>
          <a:p>
            <a:pPr marL="742950" marR="0" lvl="1" indent="-139700" algn="l" rtl="0">
              <a:lnSpc>
                <a:spcPct val="100000"/>
              </a:lnSpc>
              <a:spcBef>
                <a:spcPts val="1000"/>
              </a:spcBef>
              <a:spcAft>
                <a:spcPts val="0"/>
              </a:spcAft>
              <a:buClr>
                <a:schemeClr val="accent1"/>
              </a:buClr>
              <a:buSzPts val="2300"/>
              <a:buFont typeface="Noto Sans Symbols"/>
              <a:buNone/>
            </a:pPr>
            <a:endParaRPr sz="2000" b="0" i="0" u="none" strike="noStrike" cap="none" dirty="0">
              <a:solidFill>
                <a:srgbClr val="262626"/>
              </a:solidFill>
              <a:latin typeface="Poppins"/>
              <a:ea typeface="Poppins"/>
              <a:cs typeface="Poppins"/>
              <a:sym typeface="Poppins"/>
            </a:endParaRPr>
          </a:p>
          <a:p>
            <a:pPr marL="0" marR="0" lvl="0" indent="0" algn="l" rtl="0">
              <a:lnSpc>
                <a:spcPct val="100000"/>
              </a:lnSpc>
              <a:spcBef>
                <a:spcPts val="1080"/>
              </a:spcBef>
              <a:spcAft>
                <a:spcPts val="0"/>
              </a:spcAft>
              <a:buClr>
                <a:schemeClr val="accent1"/>
              </a:buClr>
              <a:buSzPts val="2760"/>
              <a:buFont typeface="Arial"/>
              <a:buNone/>
            </a:pPr>
            <a:endParaRPr sz="2400" b="0" i="0" u="none" strike="noStrike" cap="none" dirty="0">
              <a:solidFill>
                <a:srgbClr val="262626"/>
              </a:solidFill>
              <a:latin typeface="Poppins"/>
              <a:ea typeface="Poppins"/>
              <a:cs typeface="Poppins"/>
              <a:sym typeface="Poppins"/>
            </a:endParaRPr>
          </a:p>
        </p:txBody>
      </p:sp>
      <p:sp>
        <p:nvSpPr>
          <p:cNvPr id="291" name="Google Shape;291;p10"/>
          <p:cNvSpPr txBox="1"/>
          <p:nvPr/>
        </p:nvSpPr>
        <p:spPr>
          <a:xfrm>
            <a:off x="3248897" y="4199872"/>
            <a:ext cx="2771796" cy="372905"/>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2070"/>
              <a:buFont typeface="Arial"/>
              <a:buChar char="❖"/>
            </a:pPr>
            <a:r>
              <a:rPr lang="en-US" sz="1800" b="0" i="0" u="none" strike="noStrike" cap="none" dirty="0">
                <a:solidFill>
                  <a:srgbClr val="262626"/>
                </a:solidFill>
                <a:latin typeface="Arial"/>
                <a:ea typeface="Arial"/>
                <a:cs typeface="Arial"/>
                <a:sym typeface="Arial"/>
              </a:rPr>
              <a:t>Taste is crispy sweet</a:t>
            </a:r>
            <a:endParaRPr sz="1800" b="0" i="0" u="none" strike="noStrike" cap="none" dirty="0">
              <a:solidFill>
                <a:srgbClr val="262626"/>
              </a:solidFill>
              <a:latin typeface="Arial"/>
              <a:ea typeface="Arial"/>
              <a:cs typeface="Arial"/>
              <a:sym typeface="Arial"/>
            </a:endParaRPr>
          </a:p>
          <a:p>
            <a:pPr marL="742950" marR="0" lvl="1" indent="-183515" algn="l" rtl="0">
              <a:lnSpc>
                <a:spcPct val="100000"/>
              </a:lnSpc>
              <a:spcBef>
                <a:spcPts val="880"/>
              </a:spcBef>
              <a:spcAft>
                <a:spcPts val="0"/>
              </a:spcAft>
              <a:buClr>
                <a:schemeClr val="accent1"/>
              </a:buClr>
              <a:buSzPts val="1610"/>
              <a:buFont typeface="Noto Sans Symbols"/>
              <a:buNone/>
            </a:pPr>
            <a:endParaRPr sz="1400" b="0" i="0" u="none" strike="noStrike" cap="none" dirty="0">
              <a:solidFill>
                <a:srgbClr val="262626"/>
              </a:solidFill>
              <a:latin typeface="Poppins"/>
              <a:ea typeface="Poppins"/>
              <a:cs typeface="Poppins"/>
              <a:sym typeface="Poppins"/>
            </a:endParaRPr>
          </a:p>
          <a:p>
            <a:pPr marL="742950" marR="0" lvl="1" indent="-139700" algn="l" rtl="0">
              <a:lnSpc>
                <a:spcPct val="100000"/>
              </a:lnSpc>
              <a:spcBef>
                <a:spcPts val="1000"/>
              </a:spcBef>
              <a:spcAft>
                <a:spcPts val="0"/>
              </a:spcAft>
              <a:buClr>
                <a:schemeClr val="accent1"/>
              </a:buClr>
              <a:buSzPts val="2300"/>
              <a:buFont typeface="Noto Sans Symbols"/>
              <a:buNone/>
            </a:pPr>
            <a:endParaRPr sz="2000" b="0" i="0" u="none" strike="noStrike" cap="none" dirty="0">
              <a:solidFill>
                <a:srgbClr val="262626"/>
              </a:solidFill>
              <a:latin typeface="Poppins"/>
              <a:ea typeface="Poppins"/>
              <a:cs typeface="Poppins"/>
              <a:sym typeface="Poppins"/>
            </a:endParaRPr>
          </a:p>
          <a:p>
            <a:pPr marL="0" marR="0" lvl="0" indent="0" algn="l" rtl="0">
              <a:lnSpc>
                <a:spcPct val="100000"/>
              </a:lnSpc>
              <a:spcBef>
                <a:spcPts val="1080"/>
              </a:spcBef>
              <a:spcAft>
                <a:spcPts val="0"/>
              </a:spcAft>
              <a:buClr>
                <a:schemeClr val="accent1"/>
              </a:buClr>
              <a:buSzPts val="2760"/>
              <a:buFont typeface="Arial"/>
              <a:buNone/>
            </a:pPr>
            <a:endParaRPr sz="2400" b="0" i="0" u="none" strike="noStrike" cap="none" dirty="0">
              <a:solidFill>
                <a:srgbClr val="262626"/>
              </a:solidFill>
              <a:latin typeface="Poppins"/>
              <a:ea typeface="Poppins"/>
              <a:cs typeface="Poppins"/>
              <a:sym typeface="Poppins"/>
            </a:endParaRPr>
          </a:p>
        </p:txBody>
      </p:sp>
      <p:pic>
        <p:nvPicPr>
          <p:cNvPr id="3" name="Picture 2">
            <a:extLst>
              <a:ext uri="{FF2B5EF4-FFF2-40B4-BE49-F238E27FC236}">
                <a16:creationId xmlns:a16="http://schemas.microsoft.com/office/drawing/2014/main" id="{36B409C4-1F41-4A2B-ABAF-B3F6D20DDCC4}"/>
              </a:ext>
            </a:extLst>
          </p:cNvPr>
          <p:cNvPicPr>
            <a:picLocks noChangeAspect="1"/>
          </p:cNvPicPr>
          <p:nvPr/>
        </p:nvPicPr>
        <p:blipFill>
          <a:blip r:embed="rId4"/>
          <a:stretch>
            <a:fillRect/>
          </a:stretch>
        </p:blipFill>
        <p:spPr>
          <a:xfrm>
            <a:off x="648197" y="2576019"/>
            <a:ext cx="2428652" cy="3648038"/>
          </a:xfrm>
          <a:prstGeom prst="rect">
            <a:avLst/>
          </a:prstGeom>
        </p:spPr>
      </p:pic>
      <p:sp>
        <p:nvSpPr>
          <p:cNvPr id="13" name="Google Shape;291;p10">
            <a:extLst>
              <a:ext uri="{FF2B5EF4-FFF2-40B4-BE49-F238E27FC236}">
                <a16:creationId xmlns:a16="http://schemas.microsoft.com/office/drawing/2014/main" id="{A285525A-BC29-4360-A7A4-76767F3062A4}"/>
              </a:ext>
            </a:extLst>
          </p:cNvPr>
          <p:cNvSpPr txBox="1"/>
          <p:nvPr/>
        </p:nvSpPr>
        <p:spPr>
          <a:xfrm>
            <a:off x="3248897" y="3690075"/>
            <a:ext cx="2847103" cy="33808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1"/>
              </a:buClr>
              <a:buSzPts val="2070"/>
              <a:buFont typeface="Arial"/>
              <a:buChar char="❖"/>
            </a:pPr>
            <a:r>
              <a:rPr lang="en-US" sz="1800" b="0" i="0" u="none" strike="noStrike" cap="none" dirty="0">
                <a:solidFill>
                  <a:srgbClr val="262626"/>
                </a:solidFill>
                <a:latin typeface="Arial"/>
                <a:ea typeface="Arial"/>
                <a:cs typeface="Arial"/>
                <a:sym typeface="Arial"/>
              </a:rPr>
              <a:t>Smell for freshness</a:t>
            </a:r>
            <a:endParaRPr sz="1800" b="0" i="0" u="none" strike="noStrike" cap="none" dirty="0">
              <a:solidFill>
                <a:srgbClr val="262626"/>
              </a:solidFill>
              <a:latin typeface="Arial"/>
              <a:ea typeface="Arial"/>
              <a:cs typeface="Arial"/>
              <a:sym typeface="Arial"/>
            </a:endParaRPr>
          </a:p>
          <a:p>
            <a:pPr marL="742950" marR="0" lvl="1" indent="-183515" algn="l" rtl="0">
              <a:lnSpc>
                <a:spcPct val="100000"/>
              </a:lnSpc>
              <a:spcBef>
                <a:spcPts val="880"/>
              </a:spcBef>
              <a:spcAft>
                <a:spcPts val="0"/>
              </a:spcAft>
              <a:buClr>
                <a:schemeClr val="accent1"/>
              </a:buClr>
              <a:buSzPts val="1610"/>
              <a:buFont typeface="Noto Sans Symbols"/>
              <a:buNone/>
            </a:pPr>
            <a:endParaRPr sz="1400" b="0" i="0" u="none" strike="noStrike" cap="none" dirty="0">
              <a:solidFill>
                <a:srgbClr val="262626"/>
              </a:solidFill>
              <a:latin typeface="Poppins"/>
              <a:ea typeface="Poppins"/>
              <a:cs typeface="Poppins"/>
              <a:sym typeface="Poppins"/>
            </a:endParaRPr>
          </a:p>
          <a:p>
            <a:pPr marL="742950" marR="0" lvl="1" indent="-139700" algn="l" rtl="0">
              <a:lnSpc>
                <a:spcPct val="100000"/>
              </a:lnSpc>
              <a:spcBef>
                <a:spcPts val="1000"/>
              </a:spcBef>
              <a:spcAft>
                <a:spcPts val="0"/>
              </a:spcAft>
              <a:buClr>
                <a:schemeClr val="accent1"/>
              </a:buClr>
              <a:buSzPts val="2300"/>
              <a:buFont typeface="Noto Sans Symbols"/>
              <a:buNone/>
            </a:pPr>
            <a:endParaRPr sz="2000" b="0" i="0" u="none" strike="noStrike" cap="none" dirty="0">
              <a:solidFill>
                <a:srgbClr val="262626"/>
              </a:solidFill>
              <a:latin typeface="Poppins"/>
              <a:ea typeface="Poppins"/>
              <a:cs typeface="Poppins"/>
              <a:sym typeface="Poppins"/>
            </a:endParaRPr>
          </a:p>
          <a:p>
            <a:pPr marL="0" marR="0" lvl="0" indent="0" algn="l" rtl="0">
              <a:lnSpc>
                <a:spcPct val="100000"/>
              </a:lnSpc>
              <a:spcBef>
                <a:spcPts val="1080"/>
              </a:spcBef>
              <a:spcAft>
                <a:spcPts val="0"/>
              </a:spcAft>
              <a:buClr>
                <a:schemeClr val="accent1"/>
              </a:buClr>
              <a:buSzPts val="2760"/>
              <a:buFont typeface="Arial"/>
              <a:buNone/>
            </a:pPr>
            <a:endParaRPr sz="2400" b="0" i="0" u="none" strike="noStrike" cap="none" dirty="0">
              <a:solidFill>
                <a:srgbClr val="262626"/>
              </a:solidFill>
              <a:latin typeface="Poppins"/>
              <a:ea typeface="Poppins"/>
              <a:cs typeface="Poppins"/>
              <a:sym typeface="Poppins"/>
            </a:endParaRPr>
          </a:p>
        </p:txBody>
      </p:sp>
      <p:pic>
        <p:nvPicPr>
          <p:cNvPr id="5" name="Picture 4">
            <a:extLst>
              <a:ext uri="{FF2B5EF4-FFF2-40B4-BE49-F238E27FC236}">
                <a16:creationId xmlns:a16="http://schemas.microsoft.com/office/drawing/2014/main" id="{A5B381A4-8309-45FD-9EA1-D802C8A92EE3}"/>
              </a:ext>
            </a:extLst>
          </p:cNvPr>
          <p:cNvPicPr>
            <a:picLocks noChangeAspect="1"/>
          </p:cNvPicPr>
          <p:nvPr/>
        </p:nvPicPr>
        <p:blipFill>
          <a:blip r:embed="rId5"/>
          <a:stretch>
            <a:fillRect/>
          </a:stretch>
        </p:blipFill>
        <p:spPr>
          <a:xfrm>
            <a:off x="3076849" y="4747682"/>
            <a:ext cx="3105150" cy="1476375"/>
          </a:xfrm>
          <a:prstGeom prst="rect">
            <a:avLst/>
          </a:prstGeom>
        </p:spPr>
      </p:pic>
      <p:pic>
        <p:nvPicPr>
          <p:cNvPr id="9" name="Picture 8">
            <a:extLst>
              <a:ext uri="{FF2B5EF4-FFF2-40B4-BE49-F238E27FC236}">
                <a16:creationId xmlns:a16="http://schemas.microsoft.com/office/drawing/2014/main" id="{87E96359-2C4A-48A6-85C6-FEE9B419D5DF}"/>
              </a:ext>
            </a:extLst>
          </p:cNvPr>
          <p:cNvPicPr>
            <a:picLocks noChangeAspect="1"/>
          </p:cNvPicPr>
          <p:nvPr/>
        </p:nvPicPr>
        <p:blipFill>
          <a:blip r:embed="rId6"/>
          <a:stretch>
            <a:fillRect/>
          </a:stretch>
        </p:blipFill>
        <p:spPr>
          <a:xfrm>
            <a:off x="8953935" y="4487520"/>
            <a:ext cx="2605442" cy="1736537"/>
          </a:xfrm>
          <a:prstGeom prst="rect">
            <a:avLst/>
          </a:prstGeom>
        </p:spPr>
      </p:pic>
      <p:pic>
        <p:nvPicPr>
          <p:cNvPr id="14" name="Picture 13">
            <a:extLst>
              <a:ext uri="{FF2B5EF4-FFF2-40B4-BE49-F238E27FC236}">
                <a16:creationId xmlns:a16="http://schemas.microsoft.com/office/drawing/2014/main" id="{B76209FB-8764-4897-834C-79D931B605EA}"/>
              </a:ext>
            </a:extLst>
          </p:cNvPr>
          <p:cNvPicPr>
            <a:picLocks noChangeAspect="1"/>
          </p:cNvPicPr>
          <p:nvPr/>
        </p:nvPicPr>
        <p:blipFill>
          <a:blip r:embed="rId7"/>
          <a:stretch>
            <a:fillRect/>
          </a:stretch>
        </p:blipFill>
        <p:spPr>
          <a:xfrm>
            <a:off x="9798324" y="2466187"/>
            <a:ext cx="1761053" cy="1977031"/>
          </a:xfrm>
          <a:prstGeom prst="rect">
            <a:avLst/>
          </a:prstGeom>
        </p:spPr>
      </p:pic>
      <p:pic>
        <p:nvPicPr>
          <p:cNvPr id="20" name="Picture 19">
            <a:extLst>
              <a:ext uri="{FF2B5EF4-FFF2-40B4-BE49-F238E27FC236}">
                <a16:creationId xmlns:a16="http://schemas.microsoft.com/office/drawing/2014/main" id="{971F827E-7356-4E0E-934D-3193F4958866}"/>
              </a:ext>
            </a:extLst>
          </p:cNvPr>
          <p:cNvPicPr>
            <a:picLocks noChangeAspect="1"/>
          </p:cNvPicPr>
          <p:nvPr/>
        </p:nvPicPr>
        <p:blipFill rotWithShape="1">
          <a:blip r:embed="rId8"/>
          <a:srcRect l="17259" t="11094" r="17334"/>
          <a:stretch/>
        </p:blipFill>
        <p:spPr>
          <a:xfrm>
            <a:off x="6262652" y="4227999"/>
            <a:ext cx="2610630" cy="1996058"/>
          </a:xfrm>
          <a:prstGeom prst="rect">
            <a:avLst/>
          </a:prstGeom>
        </p:spPr>
      </p:pic>
      <p:pic>
        <p:nvPicPr>
          <p:cNvPr id="258" name="Picture 257">
            <a:extLst>
              <a:ext uri="{FF2B5EF4-FFF2-40B4-BE49-F238E27FC236}">
                <a16:creationId xmlns:a16="http://schemas.microsoft.com/office/drawing/2014/main" id="{DC397756-A7D7-400A-9BAB-FC5DB4775C0C}"/>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48197" y="815318"/>
            <a:ext cx="1985028" cy="148877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8"/>
          <p:cNvSpPr txBox="1">
            <a:spLocks noGrp="1"/>
          </p:cNvSpPr>
          <p:nvPr>
            <p:ph type="title"/>
          </p:nvPr>
        </p:nvSpPr>
        <p:spPr>
          <a:xfrm>
            <a:off x="4653395" y="826175"/>
            <a:ext cx="5890446" cy="1483432"/>
          </a:xfrm>
          <a:prstGeom prst="rect">
            <a:avLst/>
          </a:prstGeom>
          <a:noFill/>
          <a:ln>
            <a:noFill/>
          </a:ln>
        </p:spPr>
        <p:txBody>
          <a:bodyPr spcFirstLastPara="1" wrap="square" lIns="91425" tIns="45700" rIns="91425" bIns="45700" anchor="ctr" anchorCtr="0">
            <a:normAutofit/>
          </a:bodyPr>
          <a:lstStyle/>
          <a:p>
            <a:pPr marL="0" lvl="0" indent="0" rtl="0">
              <a:lnSpc>
                <a:spcPct val="100000"/>
              </a:lnSpc>
              <a:spcBef>
                <a:spcPts val="0"/>
              </a:spcBef>
              <a:spcAft>
                <a:spcPts val="0"/>
              </a:spcAft>
              <a:buClr>
                <a:srgbClr val="BB7265"/>
              </a:buClr>
              <a:buSzPts val="4400"/>
              <a:buFont typeface="Arial"/>
              <a:buNone/>
            </a:pPr>
            <a:r>
              <a:rPr lang="en-US" dirty="0">
                <a:solidFill>
                  <a:srgbClr val="E5BB5B"/>
                </a:solidFill>
                <a:latin typeface="Arial"/>
                <a:ea typeface="Arial"/>
                <a:cs typeface="Arial"/>
                <a:sym typeface="Arial"/>
              </a:rPr>
              <a:t>How to Store &amp; Wash Them</a:t>
            </a:r>
            <a:endParaRPr dirty="0">
              <a:solidFill>
                <a:srgbClr val="E5BB5B"/>
              </a:solidFill>
              <a:latin typeface="Arial"/>
              <a:ea typeface="Arial"/>
              <a:cs typeface="Arial"/>
              <a:sym typeface="Arial"/>
            </a:endParaRPr>
          </a:p>
        </p:txBody>
      </p:sp>
      <p:sp>
        <p:nvSpPr>
          <p:cNvPr id="252" name="Google Shape;252;p8"/>
          <p:cNvSpPr txBox="1">
            <a:spLocks noGrp="1"/>
          </p:cNvSpPr>
          <p:nvPr>
            <p:ph type="body" idx="1"/>
          </p:nvPr>
        </p:nvSpPr>
        <p:spPr>
          <a:xfrm>
            <a:off x="1652690" y="2433848"/>
            <a:ext cx="9899230" cy="609434"/>
          </a:xfrm>
          <a:prstGeom prst="rect">
            <a:avLst/>
          </a:prstGeom>
          <a:noFill/>
          <a:ln>
            <a:noFill/>
          </a:ln>
        </p:spPr>
        <p:txBody>
          <a:bodyPr spcFirstLastPara="1" wrap="square" lIns="91425" tIns="45700" rIns="91425" bIns="45700" anchor="t" anchorCtr="0">
            <a:noAutofit/>
          </a:bodyPr>
          <a:lstStyle/>
          <a:p>
            <a:pPr marL="285750" lvl="0" indent="-268605" algn="l" rtl="0">
              <a:lnSpc>
                <a:spcPct val="100000"/>
              </a:lnSpc>
              <a:spcBef>
                <a:spcPts val="0"/>
              </a:spcBef>
              <a:spcAft>
                <a:spcPts val="0"/>
              </a:spcAft>
              <a:buSzPts val="1800"/>
              <a:buChar char="•"/>
            </a:pPr>
            <a:r>
              <a:rPr lang="en-US" sz="1800" dirty="0">
                <a:latin typeface="Arial"/>
                <a:ea typeface="Arial"/>
                <a:cs typeface="Arial"/>
                <a:sym typeface="Arial"/>
              </a:rPr>
              <a:t>Keep fresh sugar snap peas refrigerated for up to 3-5 days &amp; do not wash until ready to use</a:t>
            </a:r>
          </a:p>
          <a:p>
            <a:pPr marL="285750" lvl="0" indent="-268605" algn="l" rtl="0">
              <a:lnSpc>
                <a:spcPct val="100000"/>
              </a:lnSpc>
              <a:spcBef>
                <a:spcPts val="0"/>
              </a:spcBef>
              <a:spcAft>
                <a:spcPts val="0"/>
              </a:spcAft>
              <a:buSzPts val="1800"/>
              <a:buChar char="•"/>
            </a:pPr>
            <a:r>
              <a:rPr lang="en-US" sz="1800" dirty="0">
                <a:latin typeface="Arial"/>
                <a:ea typeface="Arial"/>
                <a:cs typeface="Arial"/>
                <a:sym typeface="Arial"/>
              </a:rPr>
              <a:t>Keep them in the freezer to last longer (8 to 12 months)</a:t>
            </a:r>
          </a:p>
          <a:p>
            <a:pPr marL="285750" lvl="0" indent="-268605" algn="l" rtl="0">
              <a:lnSpc>
                <a:spcPct val="100000"/>
              </a:lnSpc>
              <a:spcBef>
                <a:spcPts val="0"/>
              </a:spcBef>
              <a:spcAft>
                <a:spcPts val="0"/>
              </a:spcAft>
              <a:buSzPts val="1800"/>
              <a:buChar char="•"/>
            </a:pPr>
            <a:endParaRPr sz="1800" dirty="0">
              <a:latin typeface="Arial"/>
              <a:ea typeface="Arial"/>
              <a:cs typeface="Arial"/>
              <a:sym typeface="Arial"/>
            </a:endParaRPr>
          </a:p>
          <a:p>
            <a:pPr marL="285750" lvl="0" indent="-268605" algn="l" rtl="0">
              <a:lnSpc>
                <a:spcPct val="100000"/>
              </a:lnSpc>
              <a:spcBef>
                <a:spcPts val="960"/>
              </a:spcBef>
              <a:spcAft>
                <a:spcPts val="0"/>
              </a:spcAft>
              <a:buSzPts val="1800"/>
              <a:buChar char="•"/>
            </a:pPr>
            <a:endParaRPr sz="1800" dirty="0">
              <a:latin typeface="Arial"/>
              <a:ea typeface="Arial"/>
              <a:cs typeface="Arial"/>
              <a:sym typeface="Arial"/>
            </a:endParaRPr>
          </a:p>
          <a:p>
            <a:pPr marL="0" lvl="0" indent="0" algn="l" rtl="0">
              <a:lnSpc>
                <a:spcPct val="100000"/>
              </a:lnSpc>
              <a:spcBef>
                <a:spcPts val="1080"/>
              </a:spcBef>
              <a:spcAft>
                <a:spcPts val="0"/>
              </a:spcAft>
              <a:buSzPts val="2760"/>
              <a:buNone/>
            </a:pPr>
            <a:endParaRPr dirty="0">
              <a:latin typeface="Poppins"/>
              <a:ea typeface="Poppins"/>
              <a:cs typeface="Poppins"/>
              <a:sym typeface="Poppins"/>
            </a:endParaRPr>
          </a:p>
        </p:txBody>
      </p:sp>
      <p:pic>
        <p:nvPicPr>
          <p:cNvPr id="18" name="Picture 17">
            <a:extLst>
              <a:ext uri="{FF2B5EF4-FFF2-40B4-BE49-F238E27FC236}">
                <a16:creationId xmlns:a16="http://schemas.microsoft.com/office/drawing/2014/main" id="{67BA51E1-2ED2-4DFF-942C-48252F8B3CE3}"/>
              </a:ext>
            </a:extLst>
          </p:cNvPr>
          <p:cNvPicPr>
            <a:picLocks noChangeAspect="1"/>
          </p:cNvPicPr>
          <p:nvPr/>
        </p:nvPicPr>
        <p:blipFill rotWithShape="1">
          <a:blip r:embed="rId3"/>
          <a:srcRect l="17564" t="23660" r="39872" b="39773"/>
          <a:stretch/>
        </p:blipFill>
        <p:spPr bwMode="auto">
          <a:xfrm>
            <a:off x="632929" y="638868"/>
            <a:ext cx="3760968" cy="1733218"/>
          </a:xfrm>
          <a:prstGeom prst="rect">
            <a:avLst/>
          </a:prstGeom>
          <a:ln>
            <a:noFill/>
          </a:ln>
          <a:extLst>
            <a:ext uri="{53640926-AAD7-44D8-BBD7-CCE9431645EC}">
              <a14:shadowObscured xmlns:a14="http://schemas.microsoft.com/office/drawing/2010/main"/>
            </a:ext>
          </a:extLst>
        </p:spPr>
      </p:pic>
      <p:sp>
        <p:nvSpPr>
          <p:cNvPr id="19" name="Google Shape;252;p8">
            <a:extLst>
              <a:ext uri="{FF2B5EF4-FFF2-40B4-BE49-F238E27FC236}">
                <a16:creationId xmlns:a16="http://schemas.microsoft.com/office/drawing/2014/main" id="{4522BB85-F839-4B7F-8865-839E9EA60C9A}"/>
              </a:ext>
            </a:extLst>
          </p:cNvPr>
          <p:cNvSpPr txBox="1">
            <a:spLocks/>
          </p:cNvSpPr>
          <p:nvPr/>
        </p:nvSpPr>
        <p:spPr>
          <a:xfrm>
            <a:off x="2151635" y="3040118"/>
            <a:ext cx="8602802" cy="36281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0045" algn="l" rtl="0">
              <a:lnSpc>
                <a:spcPct val="100000"/>
              </a:lnSpc>
              <a:spcBef>
                <a:spcPts val="360"/>
              </a:spcBef>
              <a:spcAft>
                <a:spcPts val="0"/>
              </a:spcAft>
              <a:buClr>
                <a:schemeClr val="accent1"/>
              </a:buClr>
              <a:buSzPts val="2070"/>
              <a:buFont typeface="Arial"/>
              <a:buChar char="•"/>
              <a:defRPr sz="2400" b="0" i="0" u="none" strike="noStrike" cap="none">
                <a:solidFill>
                  <a:srgbClr val="262626"/>
                </a:solidFill>
                <a:latin typeface="Garamond"/>
                <a:ea typeface="Garamond"/>
                <a:cs typeface="Garamond"/>
                <a:sym typeface="Garamond"/>
              </a:defRPr>
            </a:lvl1pPr>
            <a:lvl2pPr marL="914400" marR="0" lvl="1" indent="-360044" algn="l" rtl="0">
              <a:lnSpc>
                <a:spcPct val="100000"/>
              </a:lnSpc>
              <a:spcBef>
                <a:spcPts val="600"/>
              </a:spcBef>
              <a:spcAft>
                <a:spcPts val="0"/>
              </a:spcAft>
              <a:buClr>
                <a:schemeClr val="accent1"/>
              </a:buClr>
              <a:buSzPts val="207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lnSpc>
                <a:spcPct val="100000"/>
              </a:lnSpc>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60044" algn="l" rtl="0">
              <a:lnSpc>
                <a:spcPct val="100000"/>
              </a:lnSpc>
              <a:spcBef>
                <a:spcPts val="600"/>
              </a:spcBef>
              <a:spcAft>
                <a:spcPts val="0"/>
              </a:spcAft>
              <a:buClr>
                <a:schemeClr val="accent1"/>
              </a:buClr>
              <a:buSzPts val="2070"/>
              <a:buFont typeface="Arial"/>
              <a:buChar char="•"/>
              <a:defRPr sz="1600" b="0" i="0" u="none" strike="noStrike" cap="none">
                <a:solidFill>
                  <a:srgbClr val="262626"/>
                </a:solidFill>
                <a:latin typeface="Garamond"/>
                <a:ea typeface="Garamond"/>
                <a:cs typeface="Garamond"/>
                <a:sym typeface="Garamond"/>
              </a:defRPr>
            </a:lvl4pPr>
            <a:lvl5pPr marL="2286000" marR="0" lvl="4"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5pPr>
            <a:lvl6pPr marL="2743200" marR="0" lvl="5"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6pPr>
            <a:lvl7pPr marL="3200400" marR="0" lvl="6"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7pPr>
            <a:lvl8pPr marL="3657600" marR="0" lvl="7"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8pPr>
            <a:lvl9pPr marL="4114800" marR="0" lvl="8" indent="-360045" algn="l" rtl="0">
              <a:lnSpc>
                <a:spcPct val="100000"/>
              </a:lnSpc>
              <a:spcBef>
                <a:spcPts val="600"/>
              </a:spcBef>
              <a:spcAft>
                <a:spcPts val="60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9pPr>
          </a:lstStyle>
          <a:p>
            <a:pPr marL="285750" indent="-268605">
              <a:spcBef>
                <a:spcPts val="0"/>
              </a:spcBef>
              <a:buSzPts val="1800"/>
            </a:pPr>
            <a:r>
              <a:rPr lang="en-US" sz="1600" dirty="0">
                <a:latin typeface="Arial"/>
                <a:ea typeface="Arial"/>
                <a:cs typeface="Arial"/>
                <a:sym typeface="Arial"/>
              </a:rPr>
              <a:t>To freeze them: wash well, snap off stem ends, get a large bowl of ice ready for blanching</a:t>
            </a:r>
          </a:p>
          <a:p>
            <a:pPr marL="285750" indent="-268605">
              <a:spcBef>
                <a:spcPts val="0"/>
              </a:spcBef>
              <a:buSzPts val="1800"/>
            </a:pPr>
            <a:endParaRPr lang="en-US" sz="1800" dirty="0">
              <a:latin typeface="Arial"/>
              <a:ea typeface="Arial"/>
              <a:cs typeface="Arial"/>
              <a:sym typeface="Arial"/>
            </a:endParaRPr>
          </a:p>
          <a:p>
            <a:pPr marL="0" indent="0">
              <a:spcBef>
                <a:spcPts val="1080"/>
              </a:spcBef>
              <a:buSzPts val="2760"/>
              <a:buFont typeface="Arial"/>
              <a:buNone/>
            </a:pPr>
            <a:endParaRPr lang="en-US" dirty="0">
              <a:latin typeface="Poppins"/>
              <a:ea typeface="Poppins"/>
              <a:cs typeface="Poppins"/>
              <a:sym typeface="Poppins"/>
            </a:endParaRPr>
          </a:p>
        </p:txBody>
      </p:sp>
      <p:pic>
        <p:nvPicPr>
          <p:cNvPr id="22" name="Picture 21">
            <a:extLst>
              <a:ext uri="{FF2B5EF4-FFF2-40B4-BE49-F238E27FC236}">
                <a16:creationId xmlns:a16="http://schemas.microsoft.com/office/drawing/2014/main" id="{64767894-62BE-4A43-BE5B-3C7A21F97689}"/>
              </a:ext>
            </a:extLst>
          </p:cNvPr>
          <p:cNvPicPr>
            <a:picLocks noChangeAspect="1"/>
          </p:cNvPicPr>
          <p:nvPr/>
        </p:nvPicPr>
        <p:blipFill rotWithShape="1">
          <a:blip r:embed="rId4"/>
          <a:srcRect l="21281" t="16729" r="23591" b="17069"/>
          <a:stretch/>
        </p:blipFill>
        <p:spPr bwMode="auto">
          <a:xfrm>
            <a:off x="824656" y="3434108"/>
            <a:ext cx="4309609" cy="2776190"/>
          </a:xfrm>
          <a:prstGeom prst="rect">
            <a:avLst/>
          </a:prstGeom>
          <a:ln>
            <a:noFill/>
          </a:ln>
          <a:extLst>
            <a:ext uri="{53640926-AAD7-44D8-BBD7-CCE9431645EC}">
              <a14:shadowObscured xmlns:a14="http://schemas.microsoft.com/office/drawing/2010/main"/>
            </a:ext>
          </a:extLst>
        </p:spPr>
      </p:pic>
      <p:sp>
        <p:nvSpPr>
          <p:cNvPr id="9" name="Google Shape;252;p8">
            <a:extLst>
              <a:ext uri="{FF2B5EF4-FFF2-40B4-BE49-F238E27FC236}">
                <a16:creationId xmlns:a16="http://schemas.microsoft.com/office/drawing/2014/main" id="{518BC770-85C8-4999-A512-B29A83DE1EF0}"/>
              </a:ext>
            </a:extLst>
          </p:cNvPr>
          <p:cNvSpPr txBox="1">
            <a:spLocks/>
          </p:cNvSpPr>
          <p:nvPr/>
        </p:nvSpPr>
        <p:spPr>
          <a:xfrm>
            <a:off x="5256104" y="3737548"/>
            <a:ext cx="6480830" cy="3693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0045" algn="l" rtl="0">
              <a:lnSpc>
                <a:spcPct val="100000"/>
              </a:lnSpc>
              <a:spcBef>
                <a:spcPts val="360"/>
              </a:spcBef>
              <a:spcAft>
                <a:spcPts val="0"/>
              </a:spcAft>
              <a:buClr>
                <a:schemeClr val="accent1"/>
              </a:buClr>
              <a:buSzPts val="2070"/>
              <a:buFont typeface="Arial"/>
              <a:buChar char="•"/>
              <a:defRPr sz="2400" b="0" i="0" u="none" strike="noStrike" cap="none">
                <a:solidFill>
                  <a:srgbClr val="262626"/>
                </a:solidFill>
                <a:latin typeface="Garamond"/>
                <a:ea typeface="Garamond"/>
                <a:cs typeface="Garamond"/>
                <a:sym typeface="Garamond"/>
              </a:defRPr>
            </a:lvl1pPr>
            <a:lvl2pPr marL="914400" marR="0" lvl="1" indent="-360044" algn="l" rtl="0">
              <a:lnSpc>
                <a:spcPct val="100000"/>
              </a:lnSpc>
              <a:spcBef>
                <a:spcPts val="600"/>
              </a:spcBef>
              <a:spcAft>
                <a:spcPts val="0"/>
              </a:spcAft>
              <a:buClr>
                <a:schemeClr val="accent1"/>
              </a:buClr>
              <a:buSzPts val="207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lnSpc>
                <a:spcPct val="100000"/>
              </a:lnSpc>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60044" algn="l" rtl="0">
              <a:lnSpc>
                <a:spcPct val="100000"/>
              </a:lnSpc>
              <a:spcBef>
                <a:spcPts val="600"/>
              </a:spcBef>
              <a:spcAft>
                <a:spcPts val="0"/>
              </a:spcAft>
              <a:buClr>
                <a:schemeClr val="accent1"/>
              </a:buClr>
              <a:buSzPts val="2070"/>
              <a:buFont typeface="Arial"/>
              <a:buChar char="•"/>
              <a:defRPr sz="1600" b="0" i="0" u="none" strike="noStrike" cap="none">
                <a:solidFill>
                  <a:srgbClr val="262626"/>
                </a:solidFill>
                <a:latin typeface="Garamond"/>
                <a:ea typeface="Garamond"/>
                <a:cs typeface="Garamond"/>
                <a:sym typeface="Garamond"/>
              </a:defRPr>
            </a:lvl4pPr>
            <a:lvl5pPr marL="2286000" marR="0" lvl="4"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5pPr>
            <a:lvl6pPr marL="2743200" marR="0" lvl="5"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6pPr>
            <a:lvl7pPr marL="3200400" marR="0" lvl="6"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7pPr>
            <a:lvl8pPr marL="3657600" marR="0" lvl="7"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8pPr>
            <a:lvl9pPr marL="4114800" marR="0" lvl="8" indent="-360045" algn="l" rtl="0">
              <a:lnSpc>
                <a:spcPct val="100000"/>
              </a:lnSpc>
              <a:spcBef>
                <a:spcPts val="600"/>
              </a:spcBef>
              <a:spcAft>
                <a:spcPts val="60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9pPr>
          </a:lstStyle>
          <a:p>
            <a:pPr marL="285750" indent="-268605">
              <a:spcBef>
                <a:spcPts val="0"/>
              </a:spcBef>
              <a:buSzPts val="1800"/>
            </a:pPr>
            <a:r>
              <a:rPr lang="en-US" sz="1600" dirty="0">
                <a:latin typeface="Arial"/>
                <a:ea typeface="Arial"/>
                <a:cs typeface="Arial"/>
                <a:sym typeface="Arial"/>
              </a:rPr>
              <a:t>Enzyme action can cause loss of flavor, color, texture &amp; </a:t>
            </a:r>
            <a:r>
              <a:rPr lang="en-US" sz="1600" u="sng" dirty="0">
                <a:latin typeface="Arial"/>
                <a:ea typeface="Arial"/>
                <a:cs typeface="Arial"/>
                <a:sym typeface="Arial"/>
              </a:rPr>
              <a:t>nutrients</a:t>
            </a:r>
          </a:p>
        </p:txBody>
      </p:sp>
      <p:sp>
        <p:nvSpPr>
          <p:cNvPr id="7" name="TextBox 6">
            <a:extLst>
              <a:ext uri="{FF2B5EF4-FFF2-40B4-BE49-F238E27FC236}">
                <a16:creationId xmlns:a16="http://schemas.microsoft.com/office/drawing/2014/main" id="{86472E5C-231B-4579-AA49-FCB332552635}"/>
              </a:ext>
            </a:extLst>
          </p:cNvPr>
          <p:cNvSpPr txBox="1"/>
          <p:nvPr/>
        </p:nvSpPr>
        <p:spPr>
          <a:xfrm>
            <a:off x="5134263" y="3398456"/>
            <a:ext cx="4928711" cy="369332"/>
          </a:xfrm>
          <a:prstGeom prst="rect">
            <a:avLst/>
          </a:prstGeom>
          <a:noFill/>
        </p:spPr>
        <p:txBody>
          <a:bodyPr wrap="square" rtlCol="0">
            <a:spAutoFit/>
          </a:bodyPr>
          <a:lstStyle/>
          <a:p>
            <a:r>
              <a:rPr lang="en-US" sz="1800" dirty="0"/>
              <a:t>Blanching slows or stops enzyme activity</a:t>
            </a:r>
          </a:p>
        </p:txBody>
      </p:sp>
      <p:sp>
        <p:nvSpPr>
          <p:cNvPr id="16" name="TextBox 15">
            <a:extLst>
              <a:ext uri="{FF2B5EF4-FFF2-40B4-BE49-F238E27FC236}">
                <a16:creationId xmlns:a16="http://schemas.microsoft.com/office/drawing/2014/main" id="{334B3AF9-24FC-4775-A75C-24BA123173E2}"/>
              </a:ext>
            </a:extLst>
          </p:cNvPr>
          <p:cNvSpPr txBox="1"/>
          <p:nvPr/>
        </p:nvSpPr>
        <p:spPr>
          <a:xfrm>
            <a:off x="5134263" y="4106880"/>
            <a:ext cx="6111240" cy="369332"/>
          </a:xfrm>
          <a:prstGeom prst="rect">
            <a:avLst/>
          </a:prstGeom>
          <a:noFill/>
        </p:spPr>
        <p:txBody>
          <a:bodyPr wrap="square">
            <a:spAutoFit/>
          </a:bodyPr>
          <a:lstStyle/>
          <a:p>
            <a:pPr marL="285750" indent="-268605">
              <a:spcBef>
                <a:spcPts val="0"/>
              </a:spcBef>
              <a:buSzPts val="1800"/>
            </a:pPr>
            <a:r>
              <a:rPr lang="en-US" sz="1800" dirty="0"/>
              <a:t>How to blanch sugar snap peas:</a:t>
            </a:r>
            <a:endParaRPr lang="en-US" sz="1800" dirty="0">
              <a:latin typeface="Arial"/>
              <a:ea typeface="Arial"/>
              <a:cs typeface="Arial"/>
              <a:sym typeface="Arial"/>
            </a:endParaRPr>
          </a:p>
        </p:txBody>
      </p:sp>
      <p:sp>
        <p:nvSpPr>
          <p:cNvPr id="17" name="Google Shape;252;p8">
            <a:extLst>
              <a:ext uri="{FF2B5EF4-FFF2-40B4-BE49-F238E27FC236}">
                <a16:creationId xmlns:a16="http://schemas.microsoft.com/office/drawing/2014/main" id="{5066F276-D356-4475-A449-01E60117BDF7}"/>
              </a:ext>
            </a:extLst>
          </p:cNvPr>
          <p:cNvSpPr txBox="1">
            <a:spLocks/>
          </p:cNvSpPr>
          <p:nvPr/>
        </p:nvSpPr>
        <p:spPr>
          <a:xfrm>
            <a:off x="5256104" y="4537062"/>
            <a:ext cx="6111240" cy="14305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0045" algn="l" rtl="0">
              <a:lnSpc>
                <a:spcPct val="100000"/>
              </a:lnSpc>
              <a:spcBef>
                <a:spcPts val="360"/>
              </a:spcBef>
              <a:spcAft>
                <a:spcPts val="0"/>
              </a:spcAft>
              <a:buClr>
                <a:schemeClr val="accent1"/>
              </a:buClr>
              <a:buSzPts val="2070"/>
              <a:buFont typeface="Arial"/>
              <a:buChar char="•"/>
              <a:defRPr sz="2400" b="0" i="0" u="none" strike="noStrike" cap="none">
                <a:solidFill>
                  <a:srgbClr val="262626"/>
                </a:solidFill>
                <a:latin typeface="Garamond"/>
                <a:ea typeface="Garamond"/>
                <a:cs typeface="Garamond"/>
                <a:sym typeface="Garamond"/>
              </a:defRPr>
            </a:lvl1pPr>
            <a:lvl2pPr marL="914400" marR="0" lvl="1" indent="-360044" algn="l" rtl="0">
              <a:lnSpc>
                <a:spcPct val="100000"/>
              </a:lnSpc>
              <a:spcBef>
                <a:spcPts val="600"/>
              </a:spcBef>
              <a:spcAft>
                <a:spcPts val="0"/>
              </a:spcAft>
              <a:buClr>
                <a:schemeClr val="accent1"/>
              </a:buClr>
              <a:buSzPts val="207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lnSpc>
                <a:spcPct val="100000"/>
              </a:lnSpc>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60044" algn="l" rtl="0">
              <a:lnSpc>
                <a:spcPct val="100000"/>
              </a:lnSpc>
              <a:spcBef>
                <a:spcPts val="600"/>
              </a:spcBef>
              <a:spcAft>
                <a:spcPts val="0"/>
              </a:spcAft>
              <a:buClr>
                <a:schemeClr val="accent1"/>
              </a:buClr>
              <a:buSzPts val="2070"/>
              <a:buFont typeface="Arial"/>
              <a:buChar char="•"/>
              <a:defRPr sz="1600" b="0" i="0" u="none" strike="noStrike" cap="none">
                <a:solidFill>
                  <a:srgbClr val="262626"/>
                </a:solidFill>
                <a:latin typeface="Garamond"/>
                <a:ea typeface="Garamond"/>
                <a:cs typeface="Garamond"/>
                <a:sym typeface="Garamond"/>
              </a:defRPr>
            </a:lvl4pPr>
            <a:lvl5pPr marL="2286000" marR="0" lvl="4"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5pPr>
            <a:lvl6pPr marL="2743200" marR="0" lvl="5"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6pPr>
            <a:lvl7pPr marL="3200400" marR="0" lvl="6"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7pPr>
            <a:lvl8pPr marL="3657600" marR="0" lvl="7"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8pPr>
            <a:lvl9pPr marL="4114800" marR="0" lvl="8" indent="-360045" algn="l" rtl="0">
              <a:lnSpc>
                <a:spcPct val="100000"/>
              </a:lnSpc>
              <a:spcBef>
                <a:spcPts val="600"/>
              </a:spcBef>
              <a:spcAft>
                <a:spcPts val="60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9pPr>
          </a:lstStyle>
          <a:p>
            <a:pPr marL="285750" indent="-268605">
              <a:spcBef>
                <a:spcPts val="0"/>
              </a:spcBef>
              <a:buSzPts val="1800"/>
            </a:pPr>
            <a:r>
              <a:rPr lang="en-US" sz="1600" dirty="0">
                <a:latin typeface="Arial"/>
                <a:ea typeface="Arial"/>
                <a:cs typeface="Arial"/>
                <a:sym typeface="Arial"/>
              </a:rPr>
              <a:t>Need: 1 pot of boiling water &amp; 1 bowl of ice water</a:t>
            </a:r>
          </a:p>
          <a:p>
            <a:pPr marL="285750" indent="-268605">
              <a:spcBef>
                <a:spcPts val="0"/>
              </a:spcBef>
              <a:buSzPts val="1800"/>
            </a:pPr>
            <a:r>
              <a:rPr lang="en-US" sz="1600" dirty="0">
                <a:latin typeface="Arial"/>
                <a:ea typeface="Arial"/>
                <a:cs typeface="Arial"/>
                <a:sym typeface="Arial"/>
              </a:rPr>
              <a:t>Drop them into a pot of boiling water &amp; cook for 1 ½ minutes</a:t>
            </a:r>
          </a:p>
          <a:p>
            <a:pPr marL="285750" indent="-268605">
              <a:spcBef>
                <a:spcPts val="0"/>
              </a:spcBef>
              <a:buSzPts val="1800"/>
            </a:pPr>
            <a:r>
              <a:rPr lang="en-US" sz="1600" dirty="0">
                <a:latin typeface="Arial"/>
                <a:ea typeface="Arial"/>
                <a:cs typeface="Arial"/>
                <a:sym typeface="Arial"/>
              </a:rPr>
              <a:t>Immediately cool them in the ice water bath for 2 minutes to stop the cooking process</a:t>
            </a:r>
          </a:p>
          <a:p>
            <a:pPr marL="285750" indent="-268605">
              <a:spcBef>
                <a:spcPts val="0"/>
              </a:spcBef>
              <a:buSzPts val="1800"/>
            </a:pPr>
            <a:r>
              <a:rPr lang="en-US" sz="1600" dirty="0">
                <a:latin typeface="Arial"/>
                <a:ea typeface="Arial"/>
                <a:cs typeface="Arial"/>
                <a:sym typeface="Arial"/>
              </a:rPr>
              <a:t>Pack them in an air-tight container &amp; store them in the freezer</a:t>
            </a:r>
          </a:p>
          <a:p>
            <a:pPr marL="285750" indent="-268605">
              <a:spcBef>
                <a:spcPts val="0"/>
              </a:spcBef>
              <a:buSzPts val="1800"/>
            </a:pPr>
            <a:endParaRPr lang="en-US" sz="1600" dirty="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8"/>
          <p:cNvSpPr txBox="1">
            <a:spLocks noGrp="1"/>
          </p:cNvSpPr>
          <p:nvPr>
            <p:ph type="title"/>
          </p:nvPr>
        </p:nvSpPr>
        <p:spPr>
          <a:xfrm>
            <a:off x="3745008" y="766152"/>
            <a:ext cx="4657944" cy="128393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BB7265"/>
              </a:buClr>
              <a:buSzPts val="4400"/>
              <a:buFont typeface="Arial"/>
              <a:buNone/>
            </a:pPr>
            <a:r>
              <a:rPr lang="en-US" dirty="0">
                <a:solidFill>
                  <a:srgbClr val="E5BB5B"/>
                </a:solidFill>
                <a:latin typeface="Arial"/>
                <a:ea typeface="Arial"/>
                <a:cs typeface="Arial"/>
                <a:sym typeface="Arial"/>
              </a:rPr>
              <a:t>Ways to Eat Sugar Snap Peas</a:t>
            </a:r>
            <a:endParaRPr dirty="0">
              <a:solidFill>
                <a:srgbClr val="E5BB5B"/>
              </a:solidFill>
              <a:latin typeface="Arial"/>
              <a:ea typeface="Arial"/>
              <a:cs typeface="Arial"/>
              <a:sym typeface="Arial"/>
            </a:endParaRPr>
          </a:p>
        </p:txBody>
      </p:sp>
      <p:sp>
        <p:nvSpPr>
          <p:cNvPr id="252" name="Google Shape;252;p8"/>
          <p:cNvSpPr txBox="1">
            <a:spLocks noGrp="1"/>
          </p:cNvSpPr>
          <p:nvPr>
            <p:ph type="body" idx="1"/>
          </p:nvPr>
        </p:nvSpPr>
        <p:spPr>
          <a:xfrm>
            <a:off x="1537057" y="2475765"/>
            <a:ext cx="5086039" cy="609434"/>
          </a:xfrm>
          <a:prstGeom prst="rect">
            <a:avLst/>
          </a:prstGeom>
          <a:noFill/>
          <a:ln>
            <a:noFill/>
          </a:ln>
        </p:spPr>
        <p:txBody>
          <a:bodyPr spcFirstLastPara="1" wrap="square" lIns="91425" tIns="45700" rIns="91425" bIns="45700" anchor="t" anchorCtr="0">
            <a:noAutofit/>
          </a:bodyPr>
          <a:lstStyle/>
          <a:p>
            <a:pPr marL="285750" lvl="0" indent="-268605" algn="l" rtl="0">
              <a:lnSpc>
                <a:spcPct val="100000"/>
              </a:lnSpc>
              <a:spcBef>
                <a:spcPts val="960"/>
              </a:spcBef>
              <a:spcAft>
                <a:spcPts val="0"/>
              </a:spcAft>
              <a:buSzPts val="1800"/>
              <a:buChar char="•"/>
            </a:pPr>
            <a:endParaRPr sz="1800" dirty="0">
              <a:latin typeface="Arial"/>
              <a:ea typeface="Arial"/>
              <a:cs typeface="Arial"/>
              <a:sym typeface="Arial"/>
            </a:endParaRPr>
          </a:p>
          <a:p>
            <a:pPr marL="0" lvl="0" indent="0" algn="l" rtl="0">
              <a:lnSpc>
                <a:spcPct val="100000"/>
              </a:lnSpc>
              <a:spcBef>
                <a:spcPts val="1080"/>
              </a:spcBef>
              <a:spcAft>
                <a:spcPts val="0"/>
              </a:spcAft>
              <a:buSzPts val="2760"/>
              <a:buNone/>
            </a:pPr>
            <a:endParaRPr dirty="0">
              <a:latin typeface="Poppins"/>
              <a:ea typeface="Poppins"/>
              <a:cs typeface="Poppins"/>
              <a:sym typeface="Poppins"/>
            </a:endParaRPr>
          </a:p>
        </p:txBody>
      </p:sp>
      <p:sp>
        <p:nvSpPr>
          <p:cNvPr id="256" name="Google Shape;256;p8"/>
          <p:cNvSpPr txBox="1"/>
          <p:nvPr/>
        </p:nvSpPr>
        <p:spPr>
          <a:xfrm>
            <a:off x="6623096" y="3104590"/>
            <a:ext cx="2680200" cy="1294200"/>
          </a:xfrm>
          <a:prstGeom prst="rect">
            <a:avLst/>
          </a:prstGeom>
          <a:noFill/>
          <a:ln>
            <a:noFill/>
          </a:ln>
        </p:spPr>
        <p:txBody>
          <a:bodyPr spcFirstLastPara="1" wrap="square" lIns="91425" tIns="45700" rIns="91425" bIns="45700" anchor="t" anchorCtr="0">
            <a:noAutofit/>
          </a:bodyPr>
          <a:lstStyle/>
          <a:p>
            <a:pPr marL="285750" marR="0" lvl="0" indent="-269699" algn="ctr" rtl="0">
              <a:lnSpc>
                <a:spcPct val="100000"/>
              </a:lnSpc>
              <a:spcBef>
                <a:spcPts val="0"/>
              </a:spcBef>
              <a:spcAft>
                <a:spcPts val="0"/>
              </a:spcAft>
              <a:buClr>
                <a:schemeClr val="accent1"/>
              </a:buClr>
              <a:buSzPts val="1800"/>
              <a:buFont typeface="Arial"/>
              <a:buChar char="•"/>
            </a:pPr>
            <a:r>
              <a:rPr lang="en-US" sz="1800" b="0" i="0" u="none" strike="noStrike" cap="none" dirty="0">
                <a:solidFill>
                  <a:srgbClr val="262626"/>
                </a:solidFill>
                <a:latin typeface="Arial"/>
                <a:ea typeface="Arial"/>
                <a:cs typeface="Arial"/>
                <a:sym typeface="Arial"/>
              </a:rPr>
              <a:t>Stir-fry, blanch, roast, or puree into soup to keep it </a:t>
            </a:r>
            <a:r>
              <a:rPr lang="en-US" sz="1800" b="0" i="0" u="sng" strike="noStrike" cap="none" dirty="0">
                <a:solidFill>
                  <a:srgbClr val="262626"/>
                </a:solidFill>
                <a:latin typeface="Arial"/>
                <a:ea typeface="Arial"/>
                <a:cs typeface="Arial"/>
                <a:sym typeface="Arial"/>
              </a:rPr>
              <a:t>nutrient-dense</a:t>
            </a:r>
            <a:endParaRPr sz="1800" b="0" i="0" u="sng" strike="noStrike" cap="none" dirty="0">
              <a:solidFill>
                <a:srgbClr val="262626"/>
              </a:solidFill>
              <a:latin typeface="Poppins"/>
              <a:ea typeface="Poppins"/>
              <a:cs typeface="Poppins"/>
              <a:sym typeface="Poppins"/>
            </a:endParaRPr>
          </a:p>
        </p:txBody>
      </p:sp>
      <p:sp>
        <p:nvSpPr>
          <p:cNvPr id="19" name="Google Shape;252;p8">
            <a:extLst>
              <a:ext uri="{FF2B5EF4-FFF2-40B4-BE49-F238E27FC236}">
                <a16:creationId xmlns:a16="http://schemas.microsoft.com/office/drawing/2014/main" id="{4522BB85-F839-4B7F-8865-839E9EA60C9A}"/>
              </a:ext>
            </a:extLst>
          </p:cNvPr>
          <p:cNvSpPr txBox="1">
            <a:spLocks/>
          </p:cNvSpPr>
          <p:nvPr/>
        </p:nvSpPr>
        <p:spPr>
          <a:xfrm>
            <a:off x="2136228" y="3100064"/>
            <a:ext cx="3987808" cy="108710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0045" algn="l" rtl="0">
              <a:lnSpc>
                <a:spcPct val="100000"/>
              </a:lnSpc>
              <a:spcBef>
                <a:spcPts val="360"/>
              </a:spcBef>
              <a:spcAft>
                <a:spcPts val="0"/>
              </a:spcAft>
              <a:buClr>
                <a:schemeClr val="accent1"/>
              </a:buClr>
              <a:buSzPts val="2070"/>
              <a:buFont typeface="Arial"/>
              <a:buChar char="•"/>
              <a:defRPr sz="2400" b="0" i="0" u="none" strike="noStrike" cap="none">
                <a:solidFill>
                  <a:srgbClr val="262626"/>
                </a:solidFill>
                <a:latin typeface="Garamond"/>
                <a:ea typeface="Garamond"/>
                <a:cs typeface="Garamond"/>
                <a:sym typeface="Garamond"/>
              </a:defRPr>
            </a:lvl1pPr>
            <a:lvl2pPr marL="914400" marR="0" lvl="1" indent="-360044" algn="l" rtl="0">
              <a:lnSpc>
                <a:spcPct val="100000"/>
              </a:lnSpc>
              <a:spcBef>
                <a:spcPts val="600"/>
              </a:spcBef>
              <a:spcAft>
                <a:spcPts val="0"/>
              </a:spcAft>
              <a:buClr>
                <a:schemeClr val="accent1"/>
              </a:buClr>
              <a:buSzPts val="207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lnSpc>
                <a:spcPct val="100000"/>
              </a:lnSpc>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60044" algn="l" rtl="0">
              <a:lnSpc>
                <a:spcPct val="100000"/>
              </a:lnSpc>
              <a:spcBef>
                <a:spcPts val="600"/>
              </a:spcBef>
              <a:spcAft>
                <a:spcPts val="0"/>
              </a:spcAft>
              <a:buClr>
                <a:schemeClr val="accent1"/>
              </a:buClr>
              <a:buSzPts val="2070"/>
              <a:buFont typeface="Arial"/>
              <a:buChar char="•"/>
              <a:defRPr sz="1600" b="0" i="0" u="none" strike="noStrike" cap="none">
                <a:solidFill>
                  <a:srgbClr val="262626"/>
                </a:solidFill>
                <a:latin typeface="Garamond"/>
                <a:ea typeface="Garamond"/>
                <a:cs typeface="Garamond"/>
                <a:sym typeface="Garamond"/>
              </a:defRPr>
            </a:lvl4pPr>
            <a:lvl5pPr marL="2286000" marR="0" lvl="4"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5pPr>
            <a:lvl6pPr marL="2743200" marR="0" lvl="5"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6pPr>
            <a:lvl7pPr marL="3200400" marR="0" lvl="6"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7pPr>
            <a:lvl8pPr marL="3657600" marR="0" lvl="7" indent="-360045" algn="l" rtl="0">
              <a:lnSpc>
                <a:spcPct val="100000"/>
              </a:lnSpc>
              <a:spcBef>
                <a:spcPts val="600"/>
              </a:spcBef>
              <a:spcAft>
                <a:spcPts val="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8pPr>
            <a:lvl9pPr marL="4114800" marR="0" lvl="8" indent="-360045" algn="l" rtl="0">
              <a:lnSpc>
                <a:spcPct val="100000"/>
              </a:lnSpc>
              <a:spcBef>
                <a:spcPts val="600"/>
              </a:spcBef>
              <a:spcAft>
                <a:spcPts val="600"/>
              </a:spcAft>
              <a:buClr>
                <a:schemeClr val="accent1"/>
              </a:buClr>
              <a:buSzPts val="2070"/>
              <a:buFont typeface="Arial"/>
              <a:buChar char="•"/>
              <a:defRPr sz="1400" b="0" i="0" u="none" strike="noStrike" cap="none">
                <a:solidFill>
                  <a:srgbClr val="262626"/>
                </a:solidFill>
                <a:latin typeface="Garamond"/>
                <a:ea typeface="Garamond"/>
                <a:cs typeface="Garamond"/>
                <a:sym typeface="Garamond"/>
              </a:defRPr>
            </a:lvl9pPr>
          </a:lstStyle>
          <a:p>
            <a:pPr marL="285750" indent="-268605">
              <a:spcBef>
                <a:spcPts val="0"/>
              </a:spcBef>
              <a:buSzPts val="1800"/>
            </a:pPr>
            <a:r>
              <a:rPr lang="en-US" sz="1800" dirty="0">
                <a:latin typeface="Arial"/>
                <a:ea typeface="Arial"/>
                <a:cs typeface="Arial"/>
                <a:sym typeface="Arial"/>
              </a:rPr>
              <a:t>With hummus, quinoa, beans or other protein-rich plant foods to make it a </a:t>
            </a:r>
            <a:r>
              <a:rPr lang="en-US" sz="1800" u="sng" dirty="0">
                <a:latin typeface="Arial"/>
                <a:ea typeface="Arial"/>
                <a:cs typeface="Arial"/>
                <a:sym typeface="Arial"/>
              </a:rPr>
              <a:t>complete protein</a:t>
            </a:r>
            <a:r>
              <a:rPr lang="en-US" sz="1800" dirty="0">
                <a:latin typeface="Arial"/>
                <a:ea typeface="Arial"/>
                <a:cs typeface="Arial"/>
                <a:sym typeface="Arial"/>
              </a:rPr>
              <a:t> meal</a:t>
            </a:r>
            <a:endParaRPr lang="en-US" sz="1800" u="sng" dirty="0">
              <a:latin typeface="Arial"/>
              <a:ea typeface="Arial"/>
              <a:cs typeface="Arial"/>
              <a:sym typeface="Arial"/>
            </a:endParaRPr>
          </a:p>
          <a:p>
            <a:pPr marL="285750" indent="-268605">
              <a:spcBef>
                <a:spcPts val="0"/>
              </a:spcBef>
              <a:buSzPts val="1800"/>
            </a:pPr>
            <a:endParaRPr lang="en-US" sz="1800" dirty="0">
              <a:latin typeface="Arial"/>
              <a:ea typeface="Arial"/>
              <a:cs typeface="Arial"/>
              <a:sym typeface="Arial"/>
            </a:endParaRPr>
          </a:p>
          <a:p>
            <a:pPr marL="285750" indent="-268605">
              <a:spcBef>
                <a:spcPts val="960"/>
              </a:spcBef>
              <a:buSzPts val="1800"/>
            </a:pPr>
            <a:endParaRPr lang="en-US" sz="1800" dirty="0">
              <a:latin typeface="Arial"/>
              <a:ea typeface="Arial"/>
              <a:cs typeface="Arial"/>
              <a:sym typeface="Arial"/>
            </a:endParaRPr>
          </a:p>
          <a:p>
            <a:pPr marL="0" indent="0">
              <a:spcBef>
                <a:spcPts val="1080"/>
              </a:spcBef>
              <a:buSzPts val="2760"/>
              <a:buFont typeface="Arial"/>
              <a:buNone/>
            </a:pPr>
            <a:endParaRPr lang="en-US" dirty="0">
              <a:latin typeface="Poppins"/>
              <a:ea typeface="Poppins"/>
              <a:cs typeface="Poppins"/>
              <a:sym typeface="Poppins"/>
            </a:endParaRPr>
          </a:p>
        </p:txBody>
      </p:sp>
      <p:sp>
        <p:nvSpPr>
          <p:cNvPr id="2" name="Rectangle 1">
            <a:extLst>
              <a:ext uri="{FF2B5EF4-FFF2-40B4-BE49-F238E27FC236}">
                <a16:creationId xmlns:a16="http://schemas.microsoft.com/office/drawing/2014/main" id="{80D04523-527D-4DDE-80BF-50E147B071B8}"/>
              </a:ext>
            </a:extLst>
          </p:cNvPr>
          <p:cNvSpPr/>
          <p:nvPr/>
        </p:nvSpPr>
        <p:spPr>
          <a:xfrm>
            <a:off x="2049778" y="2335149"/>
            <a:ext cx="3730508" cy="769441"/>
          </a:xfrm>
          <a:prstGeom prst="rect">
            <a:avLst/>
          </a:prstGeom>
          <a:noFill/>
        </p:spPr>
        <p:txBody>
          <a:bodyPr wrap="none" lIns="91440" tIns="45720" rIns="91440" bIns="45720">
            <a:spAutoFit/>
          </a:bodyPr>
          <a:lstStyle/>
          <a:p>
            <a:pPr algn="ctr"/>
            <a:r>
              <a:rPr lang="en-US" sz="4400" cap="none" spc="0" dirty="0">
                <a:ln w="12700">
                  <a:solidFill>
                    <a:schemeClr val="accent1"/>
                  </a:solidFill>
                  <a:prstDash val="solid"/>
                </a:ln>
                <a:pattFill prst="pct50">
                  <a:fgClr>
                    <a:schemeClr val="accent1"/>
                  </a:fgClr>
                  <a:bgClr>
                    <a:schemeClr val="accent1">
                      <a:lumMod val="20000"/>
                      <a:lumOff val="80000"/>
                    </a:schemeClr>
                  </a:bgClr>
                </a:pattFill>
              </a:rPr>
              <a:t>Eat them </a:t>
            </a:r>
            <a:r>
              <a:rPr lang="en-US" sz="4400" dirty="0">
                <a:ln w="12700">
                  <a:solidFill>
                    <a:schemeClr val="accent1"/>
                  </a:solidFill>
                  <a:prstDash val="solid"/>
                </a:ln>
                <a:pattFill prst="pct50">
                  <a:fgClr>
                    <a:schemeClr val="accent1"/>
                  </a:fgClr>
                  <a:bgClr>
                    <a:schemeClr val="accent1">
                      <a:lumMod val="20000"/>
                      <a:lumOff val="80000"/>
                    </a:schemeClr>
                  </a:bgClr>
                </a:pattFill>
              </a:rPr>
              <a:t>R</a:t>
            </a:r>
            <a:r>
              <a:rPr lang="en-US" sz="4400" cap="none" spc="0" dirty="0">
                <a:ln w="12700">
                  <a:solidFill>
                    <a:schemeClr val="accent1"/>
                  </a:solidFill>
                  <a:prstDash val="solid"/>
                </a:ln>
                <a:pattFill prst="pct50">
                  <a:fgClr>
                    <a:schemeClr val="accent1"/>
                  </a:fgClr>
                  <a:bgClr>
                    <a:schemeClr val="accent1">
                      <a:lumMod val="20000"/>
                      <a:lumOff val="80000"/>
                    </a:schemeClr>
                  </a:bgClr>
                </a:pattFill>
              </a:rPr>
              <a:t>aw</a:t>
            </a:r>
          </a:p>
        </p:txBody>
      </p:sp>
      <p:sp>
        <p:nvSpPr>
          <p:cNvPr id="3" name="Rectangle 2">
            <a:extLst>
              <a:ext uri="{FF2B5EF4-FFF2-40B4-BE49-F238E27FC236}">
                <a16:creationId xmlns:a16="http://schemas.microsoft.com/office/drawing/2014/main" id="{27CB013B-E6E8-4DA6-BFE7-B1ABFA1601DF}"/>
              </a:ext>
            </a:extLst>
          </p:cNvPr>
          <p:cNvSpPr/>
          <p:nvPr/>
        </p:nvSpPr>
        <p:spPr>
          <a:xfrm>
            <a:off x="6409235" y="2320621"/>
            <a:ext cx="4127634" cy="769441"/>
          </a:xfrm>
          <a:prstGeom prst="rect">
            <a:avLst/>
          </a:prstGeom>
          <a:noFill/>
        </p:spPr>
        <p:txBody>
          <a:bodyPr wrap="square" lIns="91440" tIns="45720" rIns="91440" bIns="45720">
            <a:spAutoFit/>
          </a:bodyPr>
          <a:lstStyle/>
          <a:p>
            <a:pPr algn="ctr"/>
            <a:r>
              <a:rPr lang="en-US" sz="4400" cap="none" spc="0" dirty="0">
                <a:ln w="12700">
                  <a:solidFill>
                    <a:schemeClr val="accent1"/>
                  </a:solidFill>
                  <a:prstDash val="solid"/>
                </a:ln>
                <a:pattFill prst="pct50">
                  <a:fgClr>
                    <a:schemeClr val="accent1"/>
                  </a:fgClr>
                  <a:bgClr>
                    <a:schemeClr val="accent1">
                      <a:lumMod val="20000"/>
                      <a:lumOff val="80000"/>
                    </a:schemeClr>
                  </a:bgClr>
                </a:pattFill>
              </a:rPr>
              <a:t>Briefly Cooked</a:t>
            </a:r>
          </a:p>
        </p:txBody>
      </p:sp>
      <p:sp>
        <p:nvSpPr>
          <p:cNvPr id="4" name="Rectangle 3">
            <a:extLst>
              <a:ext uri="{FF2B5EF4-FFF2-40B4-BE49-F238E27FC236}">
                <a16:creationId xmlns:a16="http://schemas.microsoft.com/office/drawing/2014/main" id="{699055CC-C02F-4747-B65D-2A4F5E41A910}"/>
              </a:ext>
            </a:extLst>
          </p:cNvPr>
          <p:cNvSpPr/>
          <p:nvPr/>
        </p:nvSpPr>
        <p:spPr>
          <a:xfrm>
            <a:off x="5818215" y="2365926"/>
            <a:ext cx="641522" cy="707886"/>
          </a:xfrm>
          <a:prstGeom prst="rect">
            <a:avLst/>
          </a:prstGeom>
          <a:noFill/>
        </p:spPr>
        <p:txBody>
          <a:bodyPr wrap="square" lIns="91440" tIns="45720" rIns="91440" bIns="45720">
            <a:spAutoFit/>
          </a:bodyPr>
          <a:lstStyle/>
          <a:p>
            <a:pPr algn="ctr"/>
            <a:r>
              <a:rPr lang="en-US" sz="4000" dirty="0">
                <a:ln w="12700">
                  <a:solidFill>
                    <a:schemeClr val="accent5"/>
                  </a:solidFill>
                  <a:prstDash val="solid"/>
                </a:ln>
                <a:pattFill prst="ltDnDiag">
                  <a:fgClr>
                    <a:schemeClr val="accent5">
                      <a:lumMod val="60000"/>
                      <a:lumOff val="40000"/>
                    </a:schemeClr>
                  </a:fgClr>
                  <a:bgClr>
                    <a:schemeClr val="bg1"/>
                  </a:bgClr>
                </a:pattFill>
              </a:rPr>
              <a:t>or</a:t>
            </a:r>
          </a:p>
        </p:txBody>
      </p:sp>
      <p:pic>
        <p:nvPicPr>
          <p:cNvPr id="6" name="Picture 5">
            <a:extLst>
              <a:ext uri="{FF2B5EF4-FFF2-40B4-BE49-F238E27FC236}">
                <a16:creationId xmlns:a16="http://schemas.microsoft.com/office/drawing/2014/main" id="{2B3147D9-E47D-4A22-B942-1BD275E4524E}"/>
              </a:ext>
            </a:extLst>
          </p:cNvPr>
          <p:cNvPicPr>
            <a:picLocks noChangeAspect="1"/>
          </p:cNvPicPr>
          <p:nvPr/>
        </p:nvPicPr>
        <p:blipFill rotWithShape="1">
          <a:blip r:embed="rId3"/>
          <a:srcRect l="5278" t="5658" r="5610" b="8286"/>
          <a:stretch/>
        </p:blipFill>
        <p:spPr>
          <a:xfrm>
            <a:off x="644201" y="4494038"/>
            <a:ext cx="1785711" cy="1724487"/>
          </a:xfrm>
          <a:prstGeom prst="rect">
            <a:avLst/>
          </a:prstGeom>
        </p:spPr>
      </p:pic>
      <p:pic>
        <p:nvPicPr>
          <p:cNvPr id="8" name="Picture 7">
            <a:extLst>
              <a:ext uri="{FF2B5EF4-FFF2-40B4-BE49-F238E27FC236}">
                <a16:creationId xmlns:a16="http://schemas.microsoft.com/office/drawing/2014/main" id="{58477D4E-889A-48EA-B07E-38F6AE2EAB92}"/>
              </a:ext>
            </a:extLst>
          </p:cNvPr>
          <p:cNvPicPr>
            <a:picLocks noChangeAspect="1"/>
          </p:cNvPicPr>
          <p:nvPr/>
        </p:nvPicPr>
        <p:blipFill>
          <a:blip r:embed="rId4"/>
          <a:stretch>
            <a:fillRect/>
          </a:stretch>
        </p:blipFill>
        <p:spPr>
          <a:xfrm>
            <a:off x="2489296" y="4531314"/>
            <a:ext cx="1640836" cy="1724487"/>
          </a:xfrm>
          <a:prstGeom prst="rect">
            <a:avLst/>
          </a:prstGeom>
        </p:spPr>
      </p:pic>
      <p:pic>
        <p:nvPicPr>
          <p:cNvPr id="10" name="Picture 9">
            <a:extLst>
              <a:ext uri="{FF2B5EF4-FFF2-40B4-BE49-F238E27FC236}">
                <a16:creationId xmlns:a16="http://schemas.microsoft.com/office/drawing/2014/main" id="{4B216E11-2BEE-4FF3-8791-8AD5BF56CD2E}"/>
              </a:ext>
            </a:extLst>
          </p:cNvPr>
          <p:cNvPicPr>
            <a:picLocks noChangeAspect="1"/>
          </p:cNvPicPr>
          <p:nvPr/>
        </p:nvPicPr>
        <p:blipFill rotWithShape="1">
          <a:blip r:embed="rId5"/>
          <a:srcRect t="17227" r="180" b="13278"/>
          <a:stretch/>
        </p:blipFill>
        <p:spPr>
          <a:xfrm>
            <a:off x="644201" y="2998459"/>
            <a:ext cx="1432643" cy="1496084"/>
          </a:xfrm>
          <a:prstGeom prst="rect">
            <a:avLst/>
          </a:prstGeom>
        </p:spPr>
      </p:pic>
      <p:pic>
        <p:nvPicPr>
          <p:cNvPr id="12" name="Picture 11">
            <a:extLst>
              <a:ext uri="{FF2B5EF4-FFF2-40B4-BE49-F238E27FC236}">
                <a16:creationId xmlns:a16="http://schemas.microsoft.com/office/drawing/2014/main" id="{9F0FEB2D-9DE8-46E0-9E26-2089FA25CB2C}"/>
              </a:ext>
            </a:extLst>
          </p:cNvPr>
          <p:cNvPicPr>
            <a:picLocks noChangeAspect="1"/>
          </p:cNvPicPr>
          <p:nvPr/>
        </p:nvPicPr>
        <p:blipFill rotWithShape="1">
          <a:blip r:embed="rId6"/>
          <a:srcRect l="2562" t="15058" r="-109" b="8749"/>
          <a:stretch/>
        </p:blipFill>
        <p:spPr>
          <a:xfrm>
            <a:off x="7555522" y="4531314"/>
            <a:ext cx="1473652" cy="1724487"/>
          </a:xfrm>
          <a:prstGeom prst="rect">
            <a:avLst/>
          </a:prstGeom>
        </p:spPr>
      </p:pic>
      <p:pic>
        <p:nvPicPr>
          <p:cNvPr id="16" name="Picture 15">
            <a:extLst>
              <a:ext uri="{FF2B5EF4-FFF2-40B4-BE49-F238E27FC236}">
                <a16:creationId xmlns:a16="http://schemas.microsoft.com/office/drawing/2014/main" id="{7FFF0417-2DB4-4B17-9974-F753009A3E40}"/>
              </a:ext>
            </a:extLst>
          </p:cNvPr>
          <p:cNvPicPr>
            <a:picLocks noChangeAspect="1"/>
          </p:cNvPicPr>
          <p:nvPr/>
        </p:nvPicPr>
        <p:blipFill>
          <a:blip r:embed="rId7"/>
          <a:stretch>
            <a:fillRect/>
          </a:stretch>
        </p:blipFill>
        <p:spPr>
          <a:xfrm>
            <a:off x="9030537" y="4544089"/>
            <a:ext cx="2550380" cy="1700253"/>
          </a:xfrm>
          <a:prstGeom prst="rect">
            <a:avLst/>
          </a:prstGeom>
        </p:spPr>
      </p:pic>
      <p:pic>
        <p:nvPicPr>
          <p:cNvPr id="18" name="Picture 17">
            <a:extLst>
              <a:ext uri="{FF2B5EF4-FFF2-40B4-BE49-F238E27FC236}">
                <a16:creationId xmlns:a16="http://schemas.microsoft.com/office/drawing/2014/main" id="{39FA872D-6440-4778-8BB9-74DEFDE1DB9E}"/>
              </a:ext>
            </a:extLst>
          </p:cNvPr>
          <p:cNvPicPr>
            <a:picLocks noChangeAspect="1"/>
          </p:cNvPicPr>
          <p:nvPr/>
        </p:nvPicPr>
        <p:blipFill>
          <a:blip r:embed="rId8"/>
          <a:stretch>
            <a:fillRect/>
          </a:stretch>
        </p:blipFill>
        <p:spPr>
          <a:xfrm>
            <a:off x="5830353" y="4531314"/>
            <a:ext cx="1724487" cy="1724487"/>
          </a:xfrm>
          <a:prstGeom prst="rect">
            <a:avLst/>
          </a:prstGeom>
        </p:spPr>
      </p:pic>
      <p:pic>
        <p:nvPicPr>
          <p:cNvPr id="21" name="Picture 20">
            <a:extLst>
              <a:ext uri="{FF2B5EF4-FFF2-40B4-BE49-F238E27FC236}">
                <a16:creationId xmlns:a16="http://schemas.microsoft.com/office/drawing/2014/main" id="{78E9F2A6-2189-4B90-AA41-FC809D21B70E}"/>
              </a:ext>
            </a:extLst>
          </p:cNvPr>
          <p:cNvPicPr>
            <a:picLocks noChangeAspect="1"/>
          </p:cNvPicPr>
          <p:nvPr/>
        </p:nvPicPr>
        <p:blipFill>
          <a:blip r:embed="rId9"/>
          <a:stretch>
            <a:fillRect/>
          </a:stretch>
        </p:blipFill>
        <p:spPr>
          <a:xfrm>
            <a:off x="4093728" y="4531314"/>
            <a:ext cx="1724487" cy="1724487"/>
          </a:xfrm>
          <a:prstGeom prst="rect">
            <a:avLst/>
          </a:prstGeom>
        </p:spPr>
      </p:pic>
      <p:pic>
        <p:nvPicPr>
          <p:cNvPr id="26" name="Picture 25">
            <a:extLst>
              <a:ext uri="{FF2B5EF4-FFF2-40B4-BE49-F238E27FC236}">
                <a16:creationId xmlns:a16="http://schemas.microsoft.com/office/drawing/2014/main" id="{34762618-974B-4791-856C-FB9977D5592E}"/>
              </a:ext>
            </a:extLst>
          </p:cNvPr>
          <p:cNvPicPr>
            <a:picLocks noChangeAspect="1"/>
          </p:cNvPicPr>
          <p:nvPr/>
        </p:nvPicPr>
        <p:blipFill>
          <a:blip r:embed="rId10"/>
          <a:stretch>
            <a:fillRect/>
          </a:stretch>
        </p:blipFill>
        <p:spPr>
          <a:xfrm>
            <a:off x="9596321" y="3124465"/>
            <a:ext cx="1985959" cy="1419624"/>
          </a:xfrm>
          <a:prstGeom prst="rect">
            <a:avLst/>
          </a:prstGeom>
        </p:spPr>
      </p:pic>
      <p:pic>
        <p:nvPicPr>
          <p:cNvPr id="28" name="Picture 27">
            <a:extLst>
              <a:ext uri="{FF2B5EF4-FFF2-40B4-BE49-F238E27FC236}">
                <a16:creationId xmlns:a16="http://schemas.microsoft.com/office/drawing/2014/main" id="{49DA97CB-44EB-463C-B180-40C06EC7A238}"/>
              </a:ext>
            </a:extLst>
          </p:cNvPr>
          <p:cNvPicPr>
            <a:picLocks noChangeAspect="1"/>
          </p:cNvPicPr>
          <p:nvPr/>
        </p:nvPicPr>
        <p:blipFill>
          <a:blip r:embed="rId11"/>
          <a:stretch>
            <a:fillRect/>
          </a:stretch>
        </p:blipFill>
        <p:spPr>
          <a:xfrm>
            <a:off x="9031901" y="813090"/>
            <a:ext cx="2550379" cy="1593987"/>
          </a:xfrm>
          <a:prstGeom prst="rect">
            <a:avLst/>
          </a:prstGeom>
        </p:spPr>
      </p:pic>
      <p:pic>
        <p:nvPicPr>
          <p:cNvPr id="225" name="Picture 224">
            <a:extLst>
              <a:ext uri="{FF2B5EF4-FFF2-40B4-BE49-F238E27FC236}">
                <a16:creationId xmlns:a16="http://schemas.microsoft.com/office/drawing/2014/main" id="{47E6941E-9207-458A-A261-55CC7D81932F}"/>
              </a:ext>
            </a:extLst>
          </p:cNvPr>
          <p:cNvPicPr>
            <a:picLocks noChangeAspect="1"/>
          </p:cNvPicPr>
          <p:nvPr/>
        </p:nvPicPr>
        <p:blipFill rotWithShape="1">
          <a:blip r:embed="rId12"/>
          <a:srcRect l="34205" t="9638" r="29583" b="-1562"/>
          <a:stretch/>
        </p:blipFill>
        <p:spPr>
          <a:xfrm>
            <a:off x="644201" y="662258"/>
            <a:ext cx="1036778" cy="1754632"/>
          </a:xfrm>
          <a:prstGeom prst="rect">
            <a:avLst/>
          </a:prstGeom>
        </p:spPr>
      </p:pic>
      <p:pic>
        <p:nvPicPr>
          <p:cNvPr id="37" name="Picture 36">
            <a:extLst>
              <a:ext uri="{FF2B5EF4-FFF2-40B4-BE49-F238E27FC236}">
                <a16:creationId xmlns:a16="http://schemas.microsoft.com/office/drawing/2014/main" id="{DF21676C-9A42-4B61-A959-141ED076E05C}"/>
              </a:ext>
            </a:extLst>
          </p:cNvPr>
          <p:cNvPicPr>
            <a:picLocks noChangeAspect="1"/>
          </p:cNvPicPr>
          <p:nvPr/>
        </p:nvPicPr>
        <p:blipFill rotWithShape="1">
          <a:blip r:embed="rId13"/>
          <a:srcRect r="1556" b="16020"/>
          <a:stretch/>
        </p:blipFill>
        <p:spPr>
          <a:xfrm>
            <a:off x="1722761" y="670412"/>
            <a:ext cx="1302436" cy="1724487"/>
          </a:xfrm>
          <a:prstGeom prst="rect">
            <a:avLst/>
          </a:prstGeom>
        </p:spPr>
      </p:pic>
    </p:spTree>
    <p:extLst>
      <p:ext uri="{BB962C8B-B14F-4D97-AF65-F5344CB8AC3E}">
        <p14:creationId xmlns:p14="http://schemas.microsoft.com/office/powerpoint/2010/main" val="1789270580"/>
      </p:ext>
    </p:extLst>
  </p:cSld>
  <p:clrMapOvr>
    <a:masterClrMapping/>
  </p:clrMapOvr>
</p:sld>
</file>

<file path=ppt/theme/theme1.xml><?xml version="1.0" encoding="utf-8"?>
<a:theme xmlns:a="http://schemas.openxmlformats.org/drawingml/2006/main" name="Organic">
  <a:themeElements>
    <a:clrScheme name="Organic">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4086</TotalTime>
  <Words>3096</Words>
  <Application>Microsoft Office PowerPoint</Application>
  <PresentationFormat>Widescreen</PresentationFormat>
  <Paragraphs>314</Paragraphs>
  <Slides>17</Slides>
  <Notes>17</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Wingdings</vt:lpstr>
      <vt:lpstr>Garamond</vt:lpstr>
      <vt:lpstr>Poppins</vt:lpstr>
      <vt:lpstr>Georgia</vt:lpstr>
      <vt:lpstr>Roboto</vt:lpstr>
      <vt:lpstr>Arial</vt:lpstr>
      <vt:lpstr>Calibri</vt:lpstr>
      <vt:lpstr>AR JULIAN</vt:lpstr>
      <vt:lpstr>Courier New</vt:lpstr>
      <vt:lpstr>Noto Sans Symbols</vt:lpstr>
      <vt:lpstr>Organic</vt:lpstr>
      <vt:lpstr>Sugar Snap Pea</vt:lpstr>
      <vt:lpstr>Part Of The Legume Family</vt:lpstr>
      <vt:lpstr>How Do Sugar Snap Pea Grow?</vt:lpstr>
      <vt:lpstr>Origin</vt:lpstr>
      <vt:lpstr>Homegrown in California</vt:lpstr>
      <vt:lpstr>From Field to Store</vt:lpstr>
      <vt:lpstr>How to Pick Them</vt:lpstr>
      <vt:lpstr>How to Store &amp; Wash Them</vt:lpstr>
      <vt:lpstr>Ways to Eat Sugar Snap Peas</vt:lpstr>
      <vt:lpstr>Oh Snap!</vt:lpstr>
      <vt:lpstr>Fun Facts</vt:lpstr>
      <vt:lpstr>Fun Facts</vt:lpstr>
      <vt:lpstr>Sugar Snap Pea</vt:lpstr>
      <vt:lpstr>Sugar Snap Pea</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Peaches</dc:title>
  <dc:creator>Windows User</dc:creator>
  <cp:lastModifiedBy>Sheryl Johnson</cp:lastModifiedBy>
  <cp:revision>22</cp:revision>
  <dcterms:created xsi:type="dcterms:W3CDTF">2021-09-07T15:36:09Z</dcterms:created>
  <dcterms:modified xsi:type="dcterms:W3CDTF">2021-11-18T17:09:12Z</dcterms:modified>
</cp:coreProperties>
</file>